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5" r:id="rId1"/>
  </p:sldMasterIdLst>
  <p:notesMasterIdLst>
    <p:notesMasterId r:id="rId18"/>
  </p:notesMasterIdLst>
  <p:handoutMasterIdLst>
    <p:handoutMasterId r:id="rId19"/>
  </p:handoutMasterIdLst>
  <p:sldIdLst>
    <p:sldId id="256" r:id="rId2"/>
    <p:sldId id="417" r:id="rId3"/>
    <p:sldId id="455" r:id="rId4"/>
    <p:sldId id="418" r:id="rId5"/>
    <p:sldId id="463" r:id="rId6"/>
    <p:sldId id="459" r:id="rId7"/>
    <p:sldId id="428" r:id="rId8"/>
    <p:sldId id="457" r:id="rId9"/>
    <p:sldId id="433" r:id="rId10"/>
    <p:sldId id="432" r:id="rId11"/>
    <p:sldId id="464" r:id="rId12"/>
    <p:sldId id="437" r:id="rId13"/>
    <p:sldId id="465" r:id="rId14"/>
    <p:sldId id="448" r:id="rId15"/>
    <p:sldId id="444" r:id="rId16"/>
    <p:sldId id="462" r:id="rId17"/>
  </p:sldIdLst>
  <p:sldSz cx="9144000" cy="6858000" type="screen4x3"/>
  <p:notesSz cx="6797675" cy="9874250"/>
  <p:defaultTextStyle>
    <a:defPPr>
      <a:defRPr lang="sl-SI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66"/>
    <a:srgbClr val="6600CC"/>
    <a:srgbClr val="5A2781"/>
    <a:srgbClr val="66FF33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91" autoAdjust="0"/>
    <p:restoredTop sz="82604" autoAdjust="0"/>
  </p:normalViewPr>
  <p:slideViewPr>
    <p:cSldViewPr>
      <p:cViewPr>
        <p:scale>
          <a:sx n="80" d="100"/>
          <a:sy n="80" d="100"/>
        </p:scale>
        <p:origin x="-1782" y="-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3"/>
            <a:ext cx="2945659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62" tIns="47781" rIns="95562" bIns="47781" numCol="1" anchor="t" anchorCtr="0" compatLnSpc="1">
            <a:prstTxWarp prst="textNoShape">
              <a:avLst/>
            </a:prstTxWarp>
          </a:bodyPr>
          <a:lstStyle>
            <a:lvl1pPr>
              <a:defRPr kumimoji="0" sz="1300">
                <a:latin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5" y="3"/>
            <a:ext cx="2945659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62" tIns="47781" rIns="95562" bIns="47781" numCol="1" anchor="t" anchorCtr="0" compatLnSpc="1">
            <a:prstTxWarp prst="textNoShape">
              <a:avLst/>
            </a:prstTxWarp>
          </a:bodyPr>
          <a:lstStyle>
            <a:lvl1pPr algn="r">
              <a:defRPr kumimoji="0" sz="1300">
                <a:latin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378826"/>
            <a:ext cx="2945659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62" tIns="47781" rIns="95562" bIns="47781" numCol="1" anchor="b" anchorCtr="0" compatLnSpc="1">
            <a:prstTxWarp prst="textNoShape">
              <a:avLst/>
            </a:prstTxWarp>
          </a:bodyPr>
          <a:lstStyle>
            <a:lvl1pPr>
              <a:defRPr kumimoji="0" sz="1300">
                <a:latin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49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5" y="9378826"/>
            <a:ext cx="2945659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62" tIns="47781" rIns="95562" bIns="47781" numCol="1" anchor="b" anchorCtr="0" compatLnSpc="1">
            <a:prstTxWarp prst="textNoShape">
              <a:avLst/>
            </a:prstTxWarp>
          </a:bodyPr>
          <a:lstStyle>
            <a:lvl1pPr algn="r">
              <a:defRPr kumimoji="0" sz="1300">
                <a:latin typeface="Arial" charset="0"/>
              </a:defRPr>
            </a:lvl1pPr>
          </a:lstStyle>
          <a:p>
            <a:pPr>
              <a:defRPr/>
            </a:pPr>
            <a:fld id="{22646533-9884-4BDF-A0BE-32298FED08C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962060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3"/>
            <a:ext cx="2945659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62" tIns="47781" rIns="95562" bIns="47781" numCol="1" anchor="t" anchorCtr="0" compatLnSpc="1">
            <a:prstTxWarp prst="textNoShape">
              <a:avLst/>
            </a:prstTxWarp>
          </a:bodyPr>
          <a:lstStyle>
            <a:lvl1pPr>
              <a:defRPr kumimoji="0" sz="1300">
                <a:latin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5" y="3"/>
            <a:ext cx="2945659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62" tIns="47781" rIns="95562" bIns="47781" numCol="1" anchor="t" anchorCtr="0" compatLnSpc="1">
            <a:prstTxWarp prst="textNoShape">
              <a:avLst/>
            </a:prstTxWarp>
          </a:bodyPr>
          <a:lstStyle>
            <a:lvl1pPr algn="r">
              <a:defRPr kumimoji="0" sz="1300">
                <a:latin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0275" y="739775"/>
            <a:ext cx="4937125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690269"/>
            <a:ext cx="5438140" cy="444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62" tIns="47781" rIns="95562" bIns="477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noProof="0" smtClean="0"/>
              <a:t>Kliknite, če želite urediti sloge besedila matrice</a:t>
            </a:r>
          </a:p>
          <a:p>
            <a:pPr lvl="1"/>
            <a:r>
              <a:rPr lang="sl-SI" noProof="0" smtClean="0"/>
              <a:t>Druga raven</a:t>
            </a:r>
          </a:p>
          <a:p>
            <a:pPr lvl="2"/>
            <a:r>
              <a:rPr lang="sl-SI" noProof="0" smtClean="0"/>
              <a:t>Tretja raven</a:t>
            </a:r>
          </a:p>
          <a:p>
            <a:pPr lvl="3"/>
            <a:r>
              <a:rPr lang="sl-SI" noProof="0" smtClean="0"/>
              <a:t>Četrta raven</a:t>
            </a:r>
          </a:p>
          <a:p>
            <a:pPr lvl="4"/>
            <a:r>
              <a:rPr lang="sl-SI" noProof="0" smtClean="0"/>
              <a:t>Peta raven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378826"/>
            <a:ext cx="2945659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62" tIns="47781" rIns="95562" bIns="47781" numCol="1" anchor="b" anchorCtr="0" compatLnSpc="1">
            <a:prstTxWarp prst="textNoShape">
              <a:avLst/>
            </a:prstTxWarp>
          </a:bodyPr>
          <a:lstStyle>
            <a:lvl1pPr>
              <a:defRPr kumimoji="0" sz="1300">
                <a:latin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5" y="9378826"/>
            <a:ext cx="2945659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62" tIns="47781" rIns="95562" bIns="47781" numCol="1" anchor="b" anchorCtr="0" compatLnSpc="1">
            <a:prstTxWarp prst="textNoShape">
              <a:avLst/>
            </a:prstTxWarp>
          </a:bodyPr>
          <a:lstStyle>
            <a:lvl1pPr algn="r">
              <a:defRPr kumimoji="0" sz="1300">
                <a:latin typeface="Arial" charset="0"/>
              </a:defRPr>
            </a:lvl1pPr>
          </a:lstStyle>
          <a:p>
            <a:pPr>
              <a:defRPr/>
            </a:pPr>
            <a:fld id="{152AD96E-4BFA-4187-B2C5-2EA812261A9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582547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1pPr>
            <a:lvl2pPr marL="776435" indent="-298629"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2pPr>
            <a:lvl3pPr marL="1194517" indent="-238904"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3pPr>
            <a:lvl4pPr marL="1672324" indent="-238904"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4pPr>
            <a:lvl5pPr marL="2150130" indent="-238904"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5pPr>
            <a:lvl6pPr marL="2627937" indent="-238904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</a:defRPr>
            </a:lvl6pPr>
            <a:lvl7pPr marL="3105743" indent="-238904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</a:defRPr>
            </a:lvl7pPr>
            <a:lvl8pPr marL="3583550" indent="-238904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</a:defRPr>
            </a:lvl8pPr>
            <a:lvl9pPr marL="4061356" indent="-238904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2809BBB-375F-4B73-857A-321D3A410FCF}" type="slidenum">
              <a:rPr kumimoji="0" lang="sl-SI" smtClean="0">
                <a:latin typeface="Arial" pitchFamily="34" charset="0"/>
              </a:rPr>
              <a:pPr eaLnBrk="1" hangingPunct="1"/>
              <a:t>1</a:t>
            </a:fld>
            <a:endParaRPr kumimoji="0" lang="sl-SI" smtClean="0">
              <a:latin typeface="Arial" pitchFamily="34" charset="0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sl-SI" dirty="0" smtClean="0">
                <a:latin typeface="Arial" pitchFamily="34" charset="0"/>
              </a:rPr>
              <a:t>Pozdravljeni</a:t>
            </a:r>
            <a:r>
              <a:rPr lang="sl-SI" baseline="0" dirty="0" smtClean="0">
                <a:latin typeface="Arial" pitchFamily="34" charset="0"/>
              </a:rPr>
              <a:t> na predstavitvi rezultatov raziskave razumevanja in odnosa pacientov do sistema terapevtskih skupin zdravil. Raziskava je bila izvedena na Katedri za socialno farmacijo, na Fakulteti za farmacijo, v sodelovanju s Slovenskim </a:t>
            </a:r>
            <a:r>
              <a:rPr lang="sl-SI" baseline="0" dirty="0" smtClean="0">
                <a:latin typeface="Arial" pitchFamily="34" charset="0"/>
              </a:rPr>
              <a:t>farmacevtskim </a:t>
            </a:r>
            <a:r>
              <a:rPr lang="sl-SI" baseline="0" dirty="0" smtClean="0">
                <a:latin typeface="Arial" pitchFamily="34" charset="0"/>
              </a:rPr>
              <a:t>društvom.</a:t>
            </a:r>
          </a:p>
          <a:p>
            <a:pPr eaLnBrk="1" hangingPunct="1"/>
            <a:r>
              <a:rPr lang="sl-SI" baseline="0" dirty="0" smtClean="0">
                <a:latin typeface="Arial" pitchFamily="34" charset="0"/>
              </a:rPr>
              <a:t>Uvedba terapevtskih skupin zdravil je na obeh straneh </a:t>
            </a:r>
            <a:r>
              <a:rPr lang="sl-SI" baseline="0" dirty="0" err="1" smtClean="0">
                <a:latin typeface="Arial" pitchFamily="34" charset="0"/>
              </a:rPr>
              <a:t>vzpodbudila</a:t>
            </a:r>
            <a:r>
              <a:rPr lang="sl-SI" baseline="0" dirty="0" smtClean="0">
                <a:latin typeface="Arial" pitchFamily="34" charset="0"/>
              </a:rPr>
              <a:t> željo po neodvisni, akademski raziskavi, ki bi vrednotila pogled pacientov na sistem terapevtskih skupin zdravil. </a:t>
            </a:r>
            <a:endParaRPr lang="en-GB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Izziv</a:t>
            </a:r>
            <a:r>
              <a:rPr lang="sl-SI" baseline="0" dirty="0" smtClean="0"/>
              <a:t> sistema TSZ predstavlja visok delež pacientov, ki se v večji meri strinjajo, da sistem TSZ predstavlja nepotrebno breme za pacienta zaradi ponavljajočih se zamenjav zdravil v okviru terapevtskih skupin za zdravljenje iste bolezni. Večjo stopnjo strinjanja s to trditvijo so izkazali mlajši pacienti. Tudi s trditvijo, da se je z uvedbo sistema TSZ zmanjšalo zaupanje pacientov v slovenski zdravstveni sistem se strinja visok delež pacientov. Izziv predstavlja še to, da pacienti dojemajo cenejša zdravila v okviru TSZ kot manj kakovostna. S tem se v večji meri strinjajo starejši pacienti. 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52AD96E-4BFA-4187-B2C5-2EA812261A97}" type="slidenum">
              <a:rPr lang="sl-SI" smtClean="0"/>
              <a:pPr>
                <a:defRPr/>
              </a:pPr>
              <a:t>10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734175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Pacienti so v</a:t>
            </a:r>
            <a:r>
              <a:rPr lang="sl-SI" baseline="0" dirty="0" smtClean="0"/>
              <a:t> okviru vprašalnika opredelili še strinjanje s trditvijo, da so bili osebno ustrezno informirani. Tudi v tem primeru, se izkaže U oblika razporeditve s posameznimi stopnjami strinjanja. V večji meri se  s to trditvijo strinjajo pacienti z boljšim zdravstvenim stanjem in zaposleni pacienti. 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52AD96E-4BFA-4187-B2C5-2EA812261A97}" type="slidenum">
              <a:rPr lang="sl-SI" smtClean="0"/>
              <a:pPr>
                <a:defRPr/>
              </a:pPr>
              <a:t>11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632644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Pri</a:t>
            </a:r>
            <a:r>
              <a:rPr lang="sl-SI" baseline="0" dirty="0" smtClean="0"/>
              <a:t> vključitvi pacientov v raziskavo na osnovi zdravila iz terapevtske skupine zdravil v približno 50 % primerov pacientu ni bilo potrebno doplačati za zdravilo in mu je bilo zdravilo izdano. Manj kot 5 % pacientov bi zdravilo moralo doplačati, ker ga niso želeli doplačati, jim zdravilo ni bilo izdano. Približno 45 % pacientov je moralo za zdravilo doplačati in zdravilo jim je bilo izdano. Za omenjene paciente smo določilo povprečno doplačilo za </a:t>
            </a:r>
            <a:r>
              <a:rPr lang="sl-SI" baseline="0" dirty="0" err="1" smtClean="0"/>
              <a:t>prezentacijo</a:t>
            </a:r>
            <a:r>
              <a:rPr lang="sl-SI" baseline="0" dirty="0" smtClean="0"/>
              <a:t> oziroma škatlico zdravila, ki je v 2,17 </a:t>
            </a:r>
            <a:r>
              <a:rPr lang="sl-SI" baseline="0" dirty="0" err="1" smtClean="0"/>
              <a:t>eur</a:t>
            </a:r>
            <a:r>
              <a:rPr lang="sl-SI" baseline="0" dirty="0" smtClean="0"/>
              <a:t> in še ocenili povprečni strošek za trimesečno zdravljenje, ki pri pacientih, ki so zdravilo na osnovi katerega so bili vključeni v raziskavo doplačali, znaša 6,92 </a:t>
            </a:r>
            <a:r>
              <a:rPr lang="sl-SI" baseline="0" dirty="0" err="1" smtClean="0"/>
              <a:t>eur</a:t>
            </a:r>
            <a:r>
              <a:rPr lang="sl-SI" baseline="0" dirty="0" smtClean="0"/>
              <a:t>. 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52AD96E-4BFA-4187-B2C5-2EA812261A97}" type="slidenum">
              <a:rPr lang="sl-SI" smtClean="0"/>
              <a:pPr>
                <a:defRPr/>
              </a:pPr>
              <a:t>12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641903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Dejanska</a:t>
            </a:r>
            <a:r>
              <a:rPr lang="sl-SI" baseline="0" dirty="0" smtClean="0"/>
              <a:t> doplačila za zdravila se razlikujejo glede na terapevtsko skupino v katero sodi zdravilo. </a:t>
            </a:r>
          </a:p>
          <a:p>
            <a:endParaRPr lang="sl-SI" baseline="0" dirty="0" smtClean="0"/>
          </a:p>
          <a:p>
            <a:r>
              <a:rPr lang="sl-SI" baseline="0" dirty="0" smtClean="0"/>
              <a:t>Povprečno doplačilo na škatlico zdravila je za zdravila, ki so bila izdana pacientom v okviru raziskave in sodijo v terapevtsko skupino </a:t>
            </a:r>
            <a:r>
              <a:rPr lang="sl-SI" baseline="0" dirty="0" err="1" smtClean="0"/>
              <a:t>angiotenzinske</a:t>
            </a:r>
            <a:r>
              <a:rPr lang="sl-SI" baseline="0" dirty="0" smtClean="0"/>
              <a:t> </a:t>
            </a:r>
            <a:r>
              <a:rPr lang="sl-SI" baseline="0" dirty="0" err="1" smtClean="0"/>
              <a:t>konvertaze</a:t>
            </a:r>
            <a:r>
              <a:rPr lang="sl-SI" baseline="0" dirty="0" smtClean="0"/>
              <a:t> oz. zdravil za zniževanje </a:t>
            </a:r>
            <a:r>
              <a:rPr lang="sl-SI" baseline="0" dirty="0" err="1" smtClean="0"/>
              <a:t>krvenga</a:t>
            </a:r>
            <a:r>
              <a:rPr lang="sl-SI" baseline="0" dirty="0" smtClean="0"/>
              <a:t> tlaka je 2,06, doplačila na posamezno </a:t>
            </a:r>
            <a:r>
              <a:rPr lang="sl-SI" baseline="0" dirty="0" err="1" smtClean="0"/>
              <a:t>prezetacijo</a:t>
            </a:r>
            <a:r>
              <a:rPr lang="sl-SI" baseline="0" dirty="0" smtClean="0"/>
              <a:t> pa se v tej skupini gibljejo med 5 centov in 5, 5 </a:t>
            </a:r>
            <a:r>
              <a:rPr lang="sl-SI" baseline="0" dirty="0" err="1" smtClean="0"/>
              <a:t>euri</a:t>
            </a:r>
            <a:r>
              <a:rPr lang="sl-SI" baseline="0" dirty="0" smtClean="0"/>
              <a:t>. Ocena povprečne vrednosti doplačila za trimesečno zdravljenje je v tej skupini 6,36 </a:t>
            </a:r>
            <a:r>
              <a:rPr lang="sl-SI" baseline="0" dirty="0" err="1" smtClean="0"/>
              <a:t>eur</a:t>
            </a:r>
            <a:r>
              <a:rPr lang="sl-SI" baseline="0" dirty="0" smtClean="0"/>
              <a:t>. </a:t>
            </a:r>
          </a:p>
          <a:p>
            <a:endParaRPr lang="sl-SI" baseline="0" dirty="0" smtClean="0"/>
          </a:p>
          <a:p>
            <a:r>
              <a:rPr lang="sl-SI" baseline="0" dirty="0" smtClean="0"/>
              <a:t>Najnižja so doplačila za zdravila v terapevtski skupini zaviralcev protonske črpalke, in sicer povprečno doplačilo za škatlico znaša 1,13 </a:t>
            </a:r>
            <a:r>
              <a:rPr lang="sl-SI" baseline="0" dirty="0" err="1" smtClean="0"/>
              <a:t>eur</a:t>
            </a:r>
            <a:r>
              <a:rPr lang="sl-SI" baseline="0" dirty="0" smtClean="0"/>
              <a:t>, najvišje pa 2 </a:t>
            </a:r>
            <a:r>
              <a:rPr lang="sl-SI" baseline="0" dirty="0" err="1" smtClean="0"/>
              <a:t>eur</a:t>
            </a:r>
            <a:r>
              <a:rPr lang="sl-SI" baseline="0" dirty="0" smtClean="0"/>
              <a:t>. Ocena povprečne vrednosti doplačila za trimesečno zdravljenje z zdravilom za lajšanje težav prekomernega izločanja kisline je za paciente, ki so ob vključitvi v raziskavo svoje </a:t>
            </a:r>
            <a:r>
              <a:rPr lang="sl-SI" baseline="0" dirty="0" err="1" smtClean="0"/>
              <a:t>zdarvilo</a:t>
            </a:r>
            <a:r>
              <a:rPr lang="sl-SI" baseline="0" dirty="0" smtClean="0"/>
              <a:t> doplačali 4,39 </a:t>
            </a:r>
            <a:r>
              <a:rPr lang="sl-SI" baseline="0" dirty="0" err="1" smtClean="0"/>
              <a:t>eur</a:t>
            </a:r>
            <a:r>
              <a:rPr lang="sl-SI" baseline="0" dirty="0" smtClean="0"/>
              <a:t>. </a:t>
            </a:r>
          </a:p>
          <a:p>
            <a:endParaRPr lang="sl-SI" baseline="0" dirty="0" smtClean="0"/>
          </a:p>
          <a:p>
            <a:r>
              <a:rPr lang="sl-SI" baseline="0" dirty="0" smtClean="0"/>
              <a:t>Povprečna vrednost doplačila za posamezno škatlico oz. </a:t>
            </a:r>
            <a:r>
              <a:rPr lang="sl-SI" baseline="0" dirty="0" err="1" smtClean="0"/>
              <a:t>prezentacijo</a:t>
            </a:r>
            <a:r>
              <a:rPr lang="sl-SI" baseline="0" dirty="0" smtClean="0"/>
              <a:t> je najvišja v terapevtski skupini zdravil za zniževanje serumskih lipidov, pri t.i. </a:t>
            </a:r>
            <a:r>
              <a:rPr lang="sl-SI" baseline="0" dirty="0" err="1" smtClean="0"/>
              <a:t>statinih</a:t>
            </a:r>
            <a:r>
              <a:rPr lang="sl-SI" baseline="0" dirty="0" smtClean="0"/>
              <a:t> in znaša nekaj več kot 5 </a:t>
            </a:r>
            <a:r>
              <a:rPr lang="sl-SI" baseline="0" dirty="0" err="1" smtClean="0"/>
              <a:t>eur</a:t>
            </a:r>
            <a:r>
              <a:rPr lang="sl-SI" baseline="0" dirty="0" smtClean="0"/>
              <a:t>. Skladno s tem je tudi ocena povprečne vrednosti doplačila za trimesečno zdravljenje najvišja ravno v tej terapevtski skupini. Minimalno doplačilo za zdravilo je v tej terapevtski </a:t>
            </a:r>
            <a:r>
              <a:rPr lang="sl-SI" baseline="0" dirty="0" err="1" smtClean="0"/>
              <a:t>skuoini</a:t>
            </a:r>
            <a:r>
              <a:rPr lang="sl-SI" baseline="0" dirty="0" smtClean="0"/>
              <a:t> 1,1 </a:t>
            </a:r>
            <a:r>
              <a:rPr lang="sl-SI" baseline="0" dirty="0" err="1" smtClean="0"/>
              <a:t>eur</a:t>
            </a:r>
            <a:r>
              <a:rPr lang="sl-SI" baseline="0" dirty="0" smtClean="0"/>
              <a:t>, medtem ko najvišje doplačilo krepko presega 20 </a:t>
            </a:r>
            <a:r>
              <a:rPr lang="sl-SI" baseline="0" dirty="0" err="1" smtClean="0"/>
              <a:t>eur</a:t>
            </a:r>
            <a:r>
              <a:rPr lang="sl-SI" baseline="0" dirty="0" smtClean="0"/>
              <a:t>. 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52AD96E-4BFA-4187-B2C5-2EA812261A97}" type="slidenum">
              <a:rPr lang="sl-SI" smtClean="0"/>
              <a:pPr>
                <a:defRPr/>
              </a:pPr>
              <a:t>13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208318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V</a:t>
            </a:r>
            <a:r>
              <a:rPr lang="sl-SI" baseline="0" dirty="0" smtClean="0"/>
              <a:t> okviru raziskave smo določali še pripravljenost pacientov za zamenjavo obstoječega zdravila, ki ga je potrebno doplačati za primerljivo zdravilo brez doplačila. Približno 25 % pacientov je naklonjeno zamenjavi zdravila za primerljivo zdravilo., medtem ko približno enak delež pacientov, ne ve ali zamenjavo sprejeli ali ne. </a:t>
            </a:r>
          </a:p>
          <a:p>
            <a:r>
              <a:rPr lang="sl-SI" dirty="0" smtClean="0"/>
              <a:t>Izkazalo se je, da več kot polovica v raziskavi sodelujočih pacientov zamenjave ne bi sprejela in bi zdravilo doplačali,</a:t>
            </a:r>
            <a:r>
              <a:rPr lang="sl-SI" baseline="0" dirty="0" smtClean="0"/>
              <a:t> večji obet za doplačilo zdravilo imajo starejši pacienti in pacienti z večjim številom sočasno predpisanih zdravil. 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52AD96E-4BFA-4187-B2C5-2EA812261A97}" type="slidenum">
              <a:rPr lang="sl-SI" smtClean="0"/>
              <a:pPr>
                <a:defRPr/>
              </a:pPr>
              <a:t>14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362403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Povprečni</a:t>
            </a:r>
            <a:r>
              <a:rPr lang="sl-SI" baseline="0" dirty="0" smtClean="0"/>
              <a:t> najvišji znesek doplačila, ki so ga pacienti pripravljeni doplačati za trimesečno zdravljenje je 10, 4 </a:t>
            </a:r>
            <a:r>
              <a:rPr lang="sl-SI" baseline="0" dirty="0" err="1" smtClean="0"/>
              <a:t>eur</a:t>
            </a:r>
            <a:r>
              <a:rPr lang="sl-SI" baseline="0" dirty="0" smtClean="0"/>
              <a:t>. Na višino zneska, ki so ga pacienti pripravljeni doplačati vpliva status zaposlitve pacienta, višji znesek so pripravljeni plačati pacienti z višjim mesečnim neto dohodkom. </a:t>
            </a:r>
          </a:p>
          <a:p>
            <a:r>
              <a:rPr lang="sl-SI" baseline="0" dirty="0" smtClean="0"/>
              <a:t>Izziv predstavlja tendenca pacientov k doplačevanju zdravil in zavračanje primerljivih zdravil, kar je ena izmed glavnih ugotovitev raziskave, z uvajanjem novih terapevtskih skupin bo breme doplačil za pacienta vedno večje. Na tem mestu se je smiselno vprašati do katere vrednosti so pacienti pripravljeni in seveda zmožni doplačevati?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52AD96E-4BFA-4187-B2C5-2EA812261A97}" type="slidenum">
              <a:rPr lang="sl-SI" smtClean="0"/>
              <a:pPr>
                <a:defRPr/>
              </a:pPr>
              <a:t>15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991474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Če povzamemo še ključne ugotovitve</a:t>
            </a:r>
            <a:r>
              <a:rPr lang="sl-SI" baseline="0" dirty="0" smtClean="0"/>
              <a:t> oziroma podam še ključna sporočila, ki smo jih oblikovali na osnovi raziskave. Najprej razumevanje sistema terapevtskih skupin zdravil z vidika pacientov. Pacienti razumejo osnovno značilnost sistema,….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52AD96E-4BFA-4187-B2C5-2EA812261A97}" type="slidenum">
              <a:rPr lang="sl-SI" smtClean="0"/>
              <a:pPr>
                <a:defRPr/>
              </a:pPr>
              <a:t>16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688383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Namen raziskave je bil tako ovrednotiti razumevanje in odnos pacientov do sistema terapevtskih skupin zdravil. V okviru raziskave smo želeli določiti še pripravljenost pacientov za doplačilo zdravila, vključenega v sistem terapevtskih skupin zdravil. 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52AD96E-4BFA-4187-B2C5-2EA812261A97}" type="slidenum">
              <a:rPr lang="sl-SI" smtClean="0"/>
              <a:pPr>
                <a:defRPr/>
              </a:pPr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004841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Raziskava je potekala tako, da smo najprej oblikovali vprašalnik,</a:t>
            </a:r>
            <a:r>
              <a:rPr lang="sl-SI" baseline="0" dirty="0" smtClean="0"/>
              <a:t> z namenom pokriti vse vsebine vezane na pogled pacientov na sistem terapevtskih skupin zdravil, smo v načrtovanje in oblikovanje vključili še paciente oziroma laike in magistre farmacije, ki imajo vsakodneven stik s pacienti v zunanjih lekarnah. Upoštevali smo še stališča laične in strokovne javnosti, ki so pojavljajo v medijih. </a:t>
            </a:r>
          </a:p>
          <a:p>
            <a:r>
              <a:rPr lang="sl-SI" baseline="0" dirty="0" smtClean="0"/>
              <a:t>Raziskava se je izvajala v zunanjih lekarnah po Sloveniji, in sicer v 11 javnih zavodih in 2 zasebnih lekarnah. Sodelovalo je približno 40 magistrov farmacije. Slednji so </a:t>
            </a:r>
            <a:r>
              <a:rPr lang="sl-SI" baseline="0" dirty="0" err="1" smtClean="0"/>
              <a:t>detektirali</a:t>
            </a:r>
            <a:r>
              <a:rPr lang="sl-SI" baseline="0" dirty="0" smtClean="0"/>
              <a:t> in vključili paciente v raziskavo, ter od pacientov s pomočjo prvega dela vprašalnika pridobili osnovne informacije o zdravilu na osnovi katerega je bil pacient vključen v raziskavo in o samem pacientu. Na tem mestu bi se iskreno zahvalili vsem sodelujočim javnih zavodom, vodjem zavodom, ki so privolili v sodelovanje v raziskavi in magistrom farmacije, ki so raziskavo v lekarnah dejansko izvajali. </a:t>
            </a:r>
          </a:p>
          <a:p>
            <a:endParaRPr lang="sl-SI" baseline="0" dirty="0" smtClean="0"/>
          </a:p>
          <a:p>
            <a:r>
              <a:rPr lang="sl-SI" baseline="0" dirty="0" smtClean="0"/>
              <a:t>Drugi, obsežnejši del vprašalnika so pacienti izpolnili doma, predvsem zato, ker bil časovno </a:t>
            </a:r>
            <a:r>
              <a:rPr lang="sl-SI" baseline="0" dirty="0" err="1" smtClean="0"/>
              <a:t>potratnejši</a:t>
            </a:r>
            <a:r>
              <a:rPr lang="sl-SI" baseline="0" dirty="0" smtClean="0"/>
              <a:t> in ker smo hoteli zmanjšati vpliv prisotnosti magistra farmacije na podane odgovore s strani pacienta. Pacienti so nato vrnili izpolnjen vprašalnik raziskovalcem preko pošte s </a:t>
            </a:r>
            <a:r>
              <a:rPr lang="sl-SI" baseline="0" dirty="0" err="1" smtClean="0"/>
              <a:t>predplačano</a:t>
            </a:r>
            <a:r>
              <a:rPr lang="sl-SI" baseline="0" dirty="0" smtClean="0"/>
              <a:t> poštnino. 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52AD96E-4BFA-4187-B2C5-2EA812261A97}" type="slidenum">
              <a:rPr lang="sl-SI" smtClean="0"/>
              <a:pPr>
                <a:defRPr/>
              </a:pPr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004394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V raziskavi</a:t>
            </a:r>
            <a:r>
              <a:rPr lang="sl-SI" baseline="0" dirty="0" smtClean="0"/>
              <a:t> so lahko sodelovali oziroma so farmacevti v raziskavo vključili pacienti s predpisanim zdravilom iz nabora treh terapevtskih skupin zdravil, in sicer terapevtske skupine zaviralcem </a:t>
            </a:r>
            <a:r>
              <a:rPr lang="sl-SI" baseline="0" dirty="0" err="1" smtClean="0"/>
              <a:t>angiotenzinske</a:t>
            </a:r>
            <a:r>
              <a:rPr lang="sl-SI" baseline="0" dirty="0" smtClean="0"/>
              <a:t> </a:t>
            </a:r>
            <a:r>
              <a:rPr lang="sl-SI" baseline="0" dirty="0" err="1" smtClean="0"/>
              <a:t>konvertaze</a:t>
            </a:r>
            <a:r>
              <a:rPr lang="sl-SI" baseline="0" dirty="0" smtClean="0"/>
              <a:t>, terapevtske skupine zaviralcev protonske črpalke in terapevtske skupine zdravil za uravnavanje ravni serumskih lipidov. </a:t>
            </a:r>
          </a:p>
          <a:p>
            <a:r>
              <a:rPr lang="sl-SI" baseline="0" dirty="0" smtClean="0"/>
              <a:t>Prvi del vprašalnika je skupaj s farmacevtom izpolnilo 676 pacientov. 475 pacientov je nato izpolnilo in vrnilo raziskovalcem še drugi del vprašalnika. Največ pacientov je bilo vključeno na osnovi zaviralcev </a:t>
            </a:r>
            <a:r>
              <a:rPr lang="sl-SI" baseline="0" dirty="0" err="1" smtClean="0"/>
              <a:t>angiotenzinske</a:t>
            </a:r>
            <a:r>
              <a:rPr lang="sl-SI" baseline="0" dirty="0" smtClean="0"/>
              <a:t> </a:t>
            </a:r>
            <a:r>
              <a:rPr lang="sl-SI" baseline="0" dirty="0" err="1" smtClean="0"/>
              <a:t>konvertaze</a:t>
            </a:r>
            <a:r>
              <a:rPr lang="sl-SI" baseline="0" dirty="0" smtClean="0"/>
              <a:t>, to so zdravila za zniževanje krvnega tlaka, in sicer 40 %, medtem ko je bilo na osnovi zdravil za uravnavanje ravni serumskih lipidov vključenih oziroma na osnovi t.i. </a:t>
            </a:r>
            <a:r>
              <a:rPr lang="sl-SI" baseline="0" dirty="0" err="1" smtClean="0"/>
              <a:t>statinov</a:t>
            </a:r>
            <a:r>
              <a:rPr lang="sl-SI" baseline="0" dirty="0" smtClean="0"/>
              <a:t> 32 % pacientov. Najmanj 23 % pacientov je bilo vključenih na osnovi zaviralcev protonske črpalke oziroma zdravil, ki zavirajo izločanje želodčnega soka. 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52AD96E-4BFA-4187-B2C5-2EA812261A97}" type="slidenum">
              <a:rPr lang="sl-SI" smtClean="0"/>
              <a:pPr>
                <a:defRPr/>
              </a:pPr>
              <a:t>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872395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V sklopu preverjanja razumevanja sistema terapevtskih skupin zdravil z vidika pacientov smo slednje najprej povprašali kdo je tisti, ki jih je</a:t>
            </a:r>
            <a:r>
              <a:rPr lang="sl-SI" baseline="0" dirty="0" smtClean="0"/>
              <a:t> do časa izvajanja raziskave v največji meri seznanil s sistemom terapevtskih skupin zdravil. Izkazalo se je, da so pacienti kot vir informacij o sistemu terapevtskih skupin največkrat navedli farmacevta v lekarni, sledi zdravnik več kot 10 % pacientov je navajalo za poglavitni vir informacij o sistemu TSZ medije. Veliko manj so pacienti navajali medicinske sestre, ZZZS, prijatelje in sorodnike. Skoraj 10 % pacientov je navedlo, da jih z omenjenim sistemom ni seznanil še nihče. </a:t>
            </a:r>
          </a:p>
          <a:p>
            <a:endParaRPr lang="sl-SI" baseline="0" dirty="0" smtClean="0"/>
          </a:p>
          <a:p>
            <a:r>
              <a:rPr lang="sl-SI" baseline="0" dirty="0" smtClean="0"/>
              <a:t>Pri podajanju teh rezultatov je potrebno dodati, da se je raziskava izvajala v lekarni, zato je možna </a:t>
            </a:r>
            <a:r>
              <a:rPr lang="sl-SI" baseline="0" dirty="0" err="1" smtClean="0"/>
              <a:t>pristranost</a:t>
            </a:r>
            <a:r>
              <a:rPr lang="sl-SI" baseline="0" dirty="0" smtClean="0"/>
              <a:t> podajanja odgovorov s strani pacientov. 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52AD96E-4BFA-4187-B2C5-2EA812261A97}" type="slidenum">
              <a:rPr lang="sl-SI" smtClean="0"/>
              <a:pPr>
                <a:defRPr/>
              </a:pPr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162303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Razumevanje sistema terapevtskih skupin zdravil smo vrednotili s pomočjo trditev o pravicah in dolžnostih pacientov v okviru sistema terapevtskih skupin zdravil,</a:t>
            </a:r>
            <a:r>
              <a:rPr lang="sl-SI" baseline="0" dirty="0" smtClean="0"/>
              <a:t> za katere so pacienti opredelili ali držijo ali ne. Pacienti zelo dobro razumejo trditev, da morajo za zdravilo doplačati v primeru, da je njihova cena višja od cene referenčnega zdravila. Na to trditev je pravilno odgovorilo 73 % sodelujočih pacientov. </a:t>
            </a:r>
          </a:p>
          <a:p>
            <a:endParaRPr lang="sl-SI" baseline="0" dirty="0" smtClean="0"/>
          </a:p>
          <a:p>
            <a:r>
              <a:rPr lang="sl-SI" baseline="0" dirty="0" smtClean="0"/>
              <a:t>Pacienti manj oziroma srednjo </a:t>
            </a:r>
            <a:r>
              <a:rPr lang="sl-SI" baseline="0" dirty="0" smtClean="0"/>
              <a:t>dobro </a:t>
            </a:r>
            <a:r>
              <a:rPr lang="sl-SI" baseline="0" dirty="0" smtClean="0"/>
              <a:t>razumejo, da sistem </a:t>
            </a:r>
            <a:r>
              <a:rPr lang="sl-SI" baseline="0" dirty="0" smtClean="0"/>
              <a:t>TSZ predstavlja ukrep za zmanjševanje stroškov za zdravilo, na omenjeno trditev je pravilno odgovorilo 58 % pacientov. </a:t>
            </a:r>
            <a:r>
              <a:rPr lang="sl-SI" baseline="0" dirty="0" smtClean="0"/>
              <a:t>Podobno je razumevanje pacientov v primeru trditve, da </a:t>
            </a:r>
            <a:r>
              <a:rPr lang="sl-SI" baseline="0" dirty="0" smtClean="0"/>
              <a:t>je skladno s spremembami cen zdravil v okviru sistema TSZ včasih potrebno doplačilo za zdravilo, drugič pa </a:t>
            </a:r>
            <a:r>
              <a:rPr lang="sl-SI" baseline="0" dirty="0" err="1" smtClean="0"/>
              <a:t>neNa</a:t>
            </a:r>
            <a:r>
              <a:rPr lang="sl-SI" baseline="0" dirty="0" smtClean="0"/>
              <a:t> </a:t>
            </a:r>
            <a:r>
              <a:rPr lang="sl-SI" baseline="0" dirty="0" smtClean="0"/>
              <a:t>to trditev je pravilno odgovorila skoraj polovica pacientov. V sklop srednje dobrega razumevanja trditev spada še trditev, da je kljub uvedbi sistema TSZ pacient lahko vedno dobi drugo, primerljivo zdravilo brez doplačila. Na to trditev s pacienti odgovorili pravilno v 45 %.</a:t>
            </a:r>
          </a:p>
          <a:p>
            <a:endParaRPr lang="sl-SI" baseline="0" dirty="0" smtClean="0"/>
          </a:p>
          <a:p>
            <a:r>
              <a:rPr lang="sl-SI" baseline="0" dirty="0" smtClean="0"/>
              <a:t>Slabo je razumevanje </a:t>
            </a:r>
            <a:r>
              <a:rPr lang="sl-SI" baseline="0" dirty="0" smtClean="0"/>
              <a:t>trditve, da v primeru posebnih zdravstvenih razlogov, ki jih opredelili zdravnik, lahko pacient dobi brez doplačila tudi zdravilo, ki ga je običajno potrebno doplačati. Na to trditev je pravilno odgovorilo 34 % pacientov. </a:t>
            </a:r>
            <a:r>
              <a:rPr lang="sl-SI" baseline="0" dirty="0" smtClean="0"/>
              <a:t>Najslabše pa pacienti </a:t>
            </a:r>
            <a:r>
              <a:rPr lang="sl-SI" baseline="0" dirty="0" smtClean="0"/>
              <a:t>razumejo tudi značilnost sistema TSZ, da v primeru, da pacient ne želi doplačati zdravila v lekarni, da mu farmacevt le-tega ne morem zamenjati.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52AD96E-4BFA-4187-B2C5-2EA812261A97}" type="slidenum">
              <a:rPr lang="sl-SI" smtClean="0"/>
              <a:pPr>
                <a:defRPr/>
              </a:pPr>
              <a:t>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38158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Pri vrednotenju razumevanja sistema terapevtskih skupin s strani pacientov</a:t>
            </a:r>
            <a:r>
              <a:rPr lang="sl-SI" baseline="0" dirty="0" smtClean="0"/>
              <a:t> se je izkazalo. Da je največ, skoraj 30 % pacientov pravilno odgovorilo na 3 trditve od šestih. Zaskrbljujoče je, da približno 6 % procentov pacientov ni odgovorilo pravilno na nobeno izmed naštetih trditev, medtem ko je le dober odstotek pacientov odgovoril pravilno na vseh 6 trditev. </a:t>
            </a:r>
          </a:p>
          <a:p>
            <a:endParaRPr lang="sl-SI" baseline="0" dirty="0" smtClean="0"/>
          </a:p>
          <a:p>
            <a:r>
              <a:rPr lang="sl-SI" baseline="0" dirty="0" smtClean="0"/>
              <a:t>Izkazalo se je, da boljše razumejo sistem tisti pacienti, ki so zaposleni, poleg tega so boljše znanje o sistemu TSZ pokazali tisti pacienti, so podali tudi višjo samooceno o informiranosti o sistemu TSZ.</a:t>
            </a:r>
          </a:p>
          <a:p>
            <a:endParaRPr lang="sl-SI" baseline="0" dirty="0" smtClean="0"/>
          </a:p>
          <a:p>
            <a:r>
              <a:rPr lang="sl-SI" baseline="0" dirty="0" smtClean="0"/>
              <a:t>Sistem TSZ slabše razumejo starejši pacienti, pacienti s slabšim splošnim zdravstvenim stanjem, nižjo stopnjo dokončane izobrazbe, upokojeni pacienti in pacienti z nižjim mesečnim neto dohodkom. Pri tem je potrebno omeniti, da so našteti demografski dejavniki pogosto prisotni pri enem samem pacientu, kar predstavlja dodaten izziv. </a:t>
            </a:r>
          </a:p>
          <a:p>
            <a:endParaRPr lang="sl-SI" baseline="0" dirty="0" smtClean="0"/>
          </a:p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52AD96E-4BFA-4187-B2C5-2EA812261A97}" type="slidenum">
              <a:rPr lang="sl-SI" smtClean="0"/>
              <a:pPr>
                <a:defRPr/>
              </a:pPr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977281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Odnos pacientov do sistema terapevtskih skupin zdravil smo vrednotili tako, da so pacienti za posamezne trditvi</a:t>
            </a:r>
            <a:r>
              <a:rPr lang="sl-SI" baseline="0" dirty="0" smtClean="0"/>
              <a:t> na lestvici od 1 – 5 označili v kolikšni meri se z navedeno trditvijo oz. lastnostjo sistema TSZ strinjajo. Pri čemer 1 pomeni, da se pacienti s trditvijo sploh ne strinjajo, 5 pa da se pacienti popolnima strinjajo z navedeno trditvijo.</a:t>
            </a:r>
          </a:p>
          <a:p>
            <a:endParaRPr lang="sl-SI" baseline="0" dirty="0" smtClean="0"/>
          </a:p>
          <a:p>
            <a:r>
              <a:rPr lang="sl-SI" baseline="0" dirty="0" smtClean="0"/>
              <a:t>Izkazalo se je deljeno, nehomogeno mnenje oziroma pogled pacientov na sistem terapevtskih skupin zdravil kot element za upravljanje javnih financ za zdravila. Razporeditev odgovorov v obliki črke U je vidna pri trditvi da sistem terapevtskih skupin zdravil predstavlja učinkovit način obvladovanja javnih izdatkov za zdravila. Z omenjeno trditvijo se v večji meri strinjajo pacienti z višjim mesečnim neto dohodkom. Razporeditev odgovorov v obliki črke U oziroma deljeno mnenje pacientov se je pokazalo tudi pri trditvi, da je sistem TSZ nujen odziv na finančno krizo, ki se odraža tudi v zdravstvu. 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52AD96E-4BFA-4187-B2C5-2EA812261A97}" type="slidenum">
              <a:rPr lang="sl-SI" smtClean="0"/>
              <a:pPr>
                <a:defRPr/>
              </a:pPr>
              <a:t>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352115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Deljeno mnenje</a:t>
            </a:r>
            <a:r>
              <a:rPr lang="sl-SI" baseline="0" dirty="0" smtClean="0"/>
              <a:t> pacientov oz. nehomogenost pri odgovorih se je pokazala tudi pri trditvah, ki opisujejo koristi sistema TSZ. U razporeditev odgovorov se je pokazala pri trditvi, da je s sistemom TSZ možno prihraniti zadostna sredstva, ki se v nadaljevanju lahko uporabijo za ohranjanje dostopnosti do ustreznega nabora učinkovitih, kakovostnih in varnih zdravil. Podobno je strinjanje pacientov s strditvijo, da sistem TSZ omogoča umeščanje in dostop do novih zdravil. Z omenjeno trditvijo se v večji meri strinjajo starejši pacienti, s slabšim zdravstvenim stanjem in pacienti z nižjo stopnjo dokončane izobrazbe. </a:t>
            </a:r>
          </a:p>
          <a:p>
            <a:endParaRPr lang="sl-SI" baseline="0" dirty="0" smtClean="0"/>
          </a:p>
          <a:p>
            <a:r>
              <a:rPr lang="sl-SI" baseline="0" dirty="0" smtClean="0"/>
              <a:t>Določen delež pacientov, in sicer približno polovica pacientov prepoznava tudi koristi sistema TSZ, medtem ko ostali ne. 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52AD96E-4BFA-4187-B2C5-2EA812261A97}" type="slidenum">
              <a:rPr lang="sl-SI" smtClean="0"/>
              <a:pPr>
                <a:defRPr/>
              </a:pPr>
              <a:t>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614482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T0" fmla="*/ 0 w 1000"/>
              <a:gd name="T1" fmla="*/ 0 h 1000"/>
              <a:gd name="T2" fmla="*/ 4803343 w 1000"/>
              <a:gd name="T3" fmla="*/ 0 h 1000"/>
              <a:gd name="T4" fmla="*/ 4803343 w 1000"/>
              <a:gd name="T5" fmla="*/ 109538 h 1000"/>
              <a:gd name="T6" fmla="*/ 0 w 1000"/>
              <a:gd name="T7" fmla="*/ 109538 h 1000"/>
              <a:gd name="T8" fmla="*/ 0 w 1000"/>
              <a:gd name="T9" fmla="*/ 0 h 1000"/>
              <a:gd name="T10" fmla="*/ 7772400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sl-SI"/>
          </a:p>
        </p:txBody>
      </p:sp>
      <p:sp>
        <p:nvSpPr>
          <p:cNvPr id="1228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sl-SI" noProof="0" smtClean="0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sl-SI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4EA7837-A791-4C26-B61D-0E2EB1F98387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394425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DEA8AD-8712-4E6B-833A-9F3046B0A823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80676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AAE89C-7292-4979-9C8E-0BBD0E4C0F48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89410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75" y="304801"/>
            <a:ext cx="8001000" cy="81994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sl-SI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23125A-8607-4B19-9BF8-273BBC9EAE78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14013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D503B2-A67B-470D-94C9-CC251C8954BB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566452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3A7F9C-5D91-4F07-B2E9-513737FE8EC9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18899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CAFE50-5CEF-437C-A219-4A1B5607D308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97443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E612AA-269B-4DFF-8F38-1941FFD40688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679298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A61A6-5810-49F2-9F16-5E8EA39EB6E6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27423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330761-F23D-4D9D-9E6D-71F492796F7E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1485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085914-01FD-4C26-8114-DD31AB464E14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78388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1"/>
            <a:ext cx="8001000" cy="891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Kliknite, če želite urediti slog naslova matrice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340768"/>
            <a:ext cx="8001000" cy="4679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dirty="0" smtClean="0"/>
              <a:t>Kliknite, če želite urediti sloge besedila matrice</a:t>
            </a:r>
          </a:p>
          <a:p>
            <a:pPr lvl="1"/>
            <a:r>
              <a:rPr lang="sl-SI" dirty="0" smtClean="0"/>
              <a:t>Druga raven</a:t>
            </a:r>
          </a:p>
          <a:p>
            <a:pPr lvl="2"/>
            <a:r>
              <a:rPr lang="sl-SI" dirty="0" smtClean="0"/>
              <a:t>Tretja raven</a:t>
            </a:r>
          </a:p>
          <a:p>
            <a:pPr lvl="3"/>
            <a:r>
              <a:rPr lang="sl-SI" dirty="0" smtClean="0"/>
              <a:t>Četrta raven</a:t>
            </a:r>
          </a:p>
          <a:p>
            <a:pPr lvl="4"/>
            <a:r>
              <a:rPr lang="sl-SI" dirty="0" smtClean="0"/>
              <a:t>Peta raven</a:t>
            </a:r>
          </a:p>
        </p:txBody>
      </p:sp>
      <p:sp>
        <p:nvSpPr>
          <p:cNvPr id="1028" name="AutoShape 4"/>
          <p:cNvSpPr>
            <a:spLocks noChangeArrowheads="1"/>
          </p:cNvSpPr>
          <p:nvPr/>
        </p:nvSpPr>
        <p:spPr bwMode="auto">
          <a:xfrm>
            <a:off x="574302" y="1115577"/>
            <a:ext cx="7958138" cy="109537"/>
          </a:xfrm>
          <a:custGeom>
            <a:avLst/>
            <a:gdLst>
              <a:gd name="T0" fmla="*/ 0 w 1000"/>
              <a:gd name="T1" fmla="*/ 0 h 1000"/>
              <a:gd name="T2" fmla="*/ 4655511 w 1000"/>
              <a:gd name="T3" fmla="*/ 0 h 1000"/>
              <a:gd name="T4" fmla="*/ 4655511 w 1000"/>
              <a:gd name="T5" fmla="*/ 109537 h 1000"/>
              <a:gd name="T6" fmla="*/ 0 w 1000"/>
              <a:gd name="T7" fmla="*/ 109537 h 1000"/>
              <a:gd name="T8" fmla="*/ 0 w 1000"/>
              <a:gd name="T9" fmla="*/ 0 h 1000"/>
              <a:gd name="T10" fmla="*/ 7958138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sl-SI"/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2186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2186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 smtClean="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2186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822535A6-B583-4CAF-A4C0-9261152CE108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6" r:id="rId1"/>
    <p:sldLayoutId id="2147483947" r:id="rId2"/>
    <p:sldLayoutId id="2147483948" r:id="rId3"/>
    <p:sldLayoutId id="2147483949" r:id="rId4"/>
    <p:sldLayoutId id="2147483950" r:id="rId5"/>
    <p:sldLayoutId id="2147483951" r:id="rId6"/>
    <p:sldLayoutId id="2147483952" r:id="rId7"/>
    <p:sldLayoutId id="2147483953" r:id="rId8"/>
    <p:sldLayoutId id="2147483954" r:id="rId9"/>
    <p:sldLayoutId id="2147483955" r:id="rId10"/>
    <p:sldLayoutId id="2147483956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Courier New" pitchFamily="49" charset="0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Courier New" pitchFamily="49" charset="0"/>
        <a:buChar char="o"/>
        <a:defRPr sz="2600">
          <a:solidFill>
            <a:schemeClr val="tx1"/>
          </a:solidFill>
          <a:latin typeface="+mn-lt"/>
        </a:defRPr>
      </a:lvl2pPr>
      <a:lvl3pPr marL="1304925" indent="-395288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Courier New" pitchFamily="49" charset="0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Courier New" pitchFamily="49" charset="0"/>
        <a:buChar char="o"/>
        <a:defRPr sz="2000">
          <a:solidFill>
            <a:schemeClr val="tx1"/>
          </a:solidFill>
          <a:latin typeface="+mn-lt"/>
        </a:defRPr>
      </a:lvl4pPr>
      <a:lvl5pPr marL="20939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Courier New" pitchFamily="49" charset="0"/>
        <a:buChar char="o"/>
        <a:defRPr sz="2000">
          <a:solidFill>
            <a:schemeClr val="tx1"/>
          </a:solidFill>
          <a:latin typeface="+mn-lt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6622504" cy="1371600"/>
          </a:xfrm>
          <a:ln>
            <a:miter lim="800000"/>
            <a:headEnd/>
            <a:tailEnd/>
          </a:ln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l-SI" sz="3600" dirty="0" smtClean="0">
                <a:latin typeface="Garamond" pitchFamily="18" charset="0"/>
              </a:rPr>
              <a:t>Raziskava </a:t>
            </a:r>
            <a:r>
              <a:rPr lang="sl-SI" sz="3600" dirty="0">
                <a:latin typeface="Garamond" pitchFamily="18" charset="0"/>
              </a:rPr>
              <a:t>razumevanja in odnosa pacientov do sistema terapevtskih skupin zdravil</a:t>
            </a:r>
            <a:endParaRPr lang="sl-SI" sz="3600" dirty="0" smtClean="0">
              <a:latin typeface="Garamond" pitchFamily="18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450032" y="3068960"/>
            <a:ext cx="7010400" cy="1600200"/>
          </a:xfrm>
        </p:spPr>
        <p:txBody>
          <a:bodyPr/>
          <a:lstStyle/>
          <a:p>
            <a:r>
              <a:rPr lang="sl-SI" dirty="0" smtClean="0"/>
              <a:t>Katedra za socialno farmacijo</a:t>
            </a:r>
          </a:p>
          <a:p>
            <a:r>
              <a:rPr lang="sl-SI" dirty="0" smtClean="0"/>
              <a:t>Fakulteta za farmacijo, Univerza v Ljubljani</a:t>
            </a:r>
            <a:endParaRPr lang="sl-SI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573555"/>
            <a:ext cx="927100" cy="139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2555776" y="4964975"/>
            <a:ext cx="54726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i="1" dirty="0">
                <a:latin typeface="+mn-lt"/>
              </a:rPr>
              <a:t>Raziskovalna skupina:</a:t>
            </a:r>
          </a:p>
          <a:p>
            <a:r>
              <a:rPr lang="sl-SI" dirty="0">
                <a:latin typeface="+mn-lt"/>
              </a:rPr>
              <a:t>asist. </a:t>
            </a:r>
            <a:r>
              <a:rPr lang="sl-SI" u="sng" dirty="0">
                <a:latin typeface="+mn-lt"/>
              </a:rPr>
              <a:t>Nika Marđetko</a:t>
            </a:r>
            <a:r>
              <a:rPr lang="sl-SI" dirty="0">
                <a:latin typeface="+mn-lt"/>
              </a:rPr>
              <a:t>, mag.farm.</a:t>
            </a:r>
          </a:p>
          <a:p>
            <a:pPr marL="0" indent="0">
              <a:buNone/>
            </a:pPr>
            <a:r>
              <a:rPr lang="sl-SI" dirty="0" smtClean="0">
                <a:latin typeface="+mn-lt"/>
              </a:rPr>
              <a:t>doc</a:t>
            </a:r>
            <a:r>
              <a:rPr lang="sl-SI" dirty="0">
                <a:latin typeface="+mn-lt"/>
              </a:rPr>
              <a:t>. dr. Igor Locatelli, mag. </a:t>
            </a:r>
            <a:r>
              <a:rPr lang="sl-SI" dirty="0" smtClean="0">
                <a:latin typeface="+mn-lt"/>
              </a:rPr>
              <a:t>farm</a:t>
            </a:r>
          </a:p>
          <a:p>
            <a:r>
              <a:rPr lang="sl-SI" dirty="0">
                <a:latin typeface="+mn-lt"/>
              </a:rPr>
              <a:t>izr. prof. dr. Mitja Kos, mag. farm. (vodja projekta</a:t>
            </a:r>
            <a:r>
              <a:rPr lang="sl-SI" dirty="0" smtClean="0">
                <a:latin typeface="+mn-lt"/>
              </a:rPr>
              <a:t>)</a:t>
            </a:r>
            <a:endParaRPr lang="sl-SI" dirty="0">
              <a:latin typeface="+mn-lt"/>
            </a:endParaRPr>
          </a:p>
        </p:txBody>
      </p:sp>
      <p:pic>
        <p:nvPicPr>
          <p:cNvPr id="7" name="Picture 6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69" t="21244"/>
          <a:stretch/>
        </p:blipFill>
        <p:spPr bwMode="auto">
          <a:xfrm>
            <a:off x="6816159" y="4149080"/>
            <a:ext cx="1932305" cy="8083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Rectangle 7"/>
          <p:cNvSpPr/>
          <p:nvPr/>
        </p:nvSpPr>
        <p:spPr>
          <a:xfrm>
            <a:off x="5436096" y="4202676"/>
            <a:ext cx="15841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i="1" dirty="0" smtClean="0">
                <a:latin typeface="+mn-lt"/>
              </a:rPr>
              <a:t>v sodelovanju s</a:t>
            </a:r>
            <a:endParaRPr lang="sl-SI" dirty="0">
              <a:latin typeface="+mn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819944"/>
          </a:xfrm>
        </p:spPr>
        <p:txBody>
          <a:bodyPr/>
          <a:lstStyle/>
          <a:p>
            <a:r>
              <a:rPr lang="sl-SI" dirty="0" smtClean="0"/>
              <a:t>Odnos: Izzivi sistema TSZ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6738" y="1752600"/>
            <a:ext cx="8001000" cy="4412704"/>
          </a:xfrm>
        </p:spPr>
        <p:txBody>
          <a:bodyPr/>
          <a:lstStyle/>
          <a:p>
            <a:pPr marL="0" indent="0">
              <a:buNone/>
            </a:pPr>
            <a:endParaRPr lang="sl-SI" sz="2500" dirty="0"/>
          </a:p>
          <a:p>
            <a:endParaRPr lang="sl-SI" sz="2500" dirty="0" smtClean="0"/>
          </a:p>
          <a:p>
            <a:endParaRPr lang="sl-SI" sz="2500" dirty="0"/>
          </a:p>
          <a:p>
            <a:endParaRPr lang="sl-SI" sz="2500" dirty="0" smtClean="0"/>
          </a:p>
          <a:p>
            <a:endParaRPr lang="sl-SI" sz="2500" dirty="0"/>
          </a:p>
          <a:p>
            <a:endParaRPr lang="sl-SI" sz="2500" dirty="0" smtClean="0"/>
          </a:p>
          <a:p>
            <a:pPr marL="0" indent="0">
              <a:buNone/>
            </a:pPr>
            <a:endParaRPr lang="sl-SI" sz="2500" dirty="0" smtClean="0"/>
          </a:p>
          <a:p>
            <a:pPr marL="0" indent="0">
              <a:buNone/>
            </a:pPr>
            <a:endParaRPr lang="sl-SI" sz="2500" dirty="0"/>
          </a:p>
          <a:p>
            <a:pPr marL="0" indent="0">
              <a:buNone/>
            </a:pPr>
            <a:endParaRPr lang="sl-SI" sz="2500" dirty="0"/>
          </a:p>
        </p:txBody>
      </p:sp>
      <p:grpSp>
        <p:nvGrpSpPr>
          <p:cNvPr id="7" name="Group 6"/>
          <p:cNvGrpSpPr/>
          <p:nvPr/>
        </p:nvGrpSpPr>
        <p:grpSpPr>
          <a:xfrm>
            <a:off x="7416804" y="4077072"/>
            <a:ext cx="1619693" cy="656783"/>
            <a:chOff x="7416804" y="4077072"/>
            <a:chExt cx="1619693" cy="656783"/>
          </a:xfrm>
        </p:grpSpPr>
        <p:sp>
          <p:nvSpPr>
            <p:cNvPr id="16" name="TextBox 15"/>
            <p:cNvSpPr txBox="1"/>
            <p:nvPr/>
          </p:nvSpPr>
          <p:spPr>
            <a:xfrm>
              <a:off x="7477858" y="4149080"/>
              <a:ext cx="155863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1600" b="1" dirty="0" smtClean="0">
                  <a:latin typeface="+mj-lt"/>
                </a:rPr>
                <a:t> strinjanje: </a:t>
              </a:r>
            </a:p>
            <a:p>
              <a:r>
                <a:rPr lang="sl-SI" sz="1600" dirty="0" smtClean="0">
                  <a:solidFill>
                    <a:schemeClr val="accent6"/>
                  </a:solidFill>
                  <a:latin typeface="+mj-lt"/>
                </a:rPr>
                <a:t>mlajši</a:t>
              </a:r>
              <a:r>
                <a:rPr lang="sl-SI" sz="1600" dirty="0" smtClean="0">
                  <a:latin typeface="+mj-lt"/>
                </a:rPr>
                <a:t> pacienti. </a:t>
              </a:r>
              <a:endParaRPr lang="sl-SI" sz="1600" dirty="0">
                <a:solidFill>
                  <a:schemeClr val="accent6"/>
                </a:solidFill>
                <a:latin typeface="+mj-lt"/>
              </a:endParaRPr>
            </a:p>
          </p:txBody>
        </p:sp>
        <p:pic>
          <p:nvPicPr>
            <p:cNvPr id="19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16804" y="4077072"/>
              <a:ext cx="107524" cy="360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6" name="Group 5"/>
          <p:cNvGrpSpPr/>
          <p:nvPr/>
        </p:nvGrpSpPr>
        <p:grpSpPr>
          <a:xfrm>
            <a:off x="539552" y="3989615"/>
            <a:ext cx="1473315" cy="663521"/>
            <a:chOff x="164778" y="3854310"/>
            <a:chExt cx="1473315" cy="663521"/>
          </a:xfrm>
        </p:grpSpPr>
        <p:sp>
          <p:nvSpPr>
            <p:cNvPr id="18" name="TextBox 17"/>
            <p:cNvSpPr txBox="1"/>
            <p:nvPr/>
          </p:nvSpPr>
          <p:spPr>
            <a:xfrm>
              <a:off x="182589" y="3933056"/>
              <a:ext cx="145550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1600" b="1" dirty="0" smtClean="0">
                  <a:latin typeface="+mj-lt"/>
                </a:rPr>
                <a:t> strinjanje: </a:t>
              </a:r>
            </a:p>
            <a:p>
              <a:r>
                <a:rPr lang="sl-SI" sz="1600" dirty="0" smtClean="0">
                  <a:solidFill>
                    <a:schemeClr val="accent6"/>
                  </a:solidFill>
                  <a:latin typeface="+mj-lt"/>
                </a:rPr>
                <a:t>starejši</a:t>
              </a:r>
              <a:r>
                <a:rPr lang="sl-SI" sz="1600" dirty="0" smtClean="0">
                  <a:latin typeface="+mj-lt"/>
                </a:rPr>
                <a:t> pacienti. </a:t>
              </a:r>
              <a:endParaRPr lang="sl-SI" sz="1600" dirty="0">
                <a:solidFill>
                  <a:schemeClr val="accent6"/>
                </a:solidFill>
                <a:latin typeface="+mj-lt"/>
              </a:endParaRPr>
            </a:p>
          </p:txBody>
        </p:sp>
        <p:pic>
          <p:nvPicPr>
            <p:cNvPr id="20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4778" y="3854310"/>
              <a:ext cx="158750" cy="360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35" b="5022"/>
          <a:stretch/>
        </p:blipFill>
        <p:spPr bwMode="auto">
          <a:xfrm>
            <a:off x="323528" y="1293654"/>
            <a:ext cx="3733200" cy="2711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89"/>
          <a:stretch/>
        </p:blipFill>
        <p:spPr bwMode="auto">
          <a:xfrm>
            <a:off x="4860032" y="1270615"/>
            <a:ext cx="3729600" cy="2806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7" b="4173"/>
          <a:stretch/>
        </p:blipFill>
        <p:spPr bwMode="auto">
          <a:xfrm>
            <a:off x="2465088" y="4069682"/>
            <a:ext cx="3729600" cy="2743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6088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Odnos: Informiranost</a:t>
            </a:r>
            <a:endParaRPr lang="sl-SI" dirty="0"/>
          </a:p>
        </p:txBody>
      </p:sp>
      <p:sp>
        <p:nvSpPr>
          <p:cNvPr id="7" name="TextBox 6"/>
          <p:cNvSpPr txBox="1"/>
          <p:nvPr/>
        </p:nvSpPr>
        <p:spPr>
          <a:xfrm>
            <a:off x="5338803" y="5533902"/>
            <a:ext cx="3816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b="1" dirty="0" smtClean="0">
                <a:latin typeface="+mj-lt"/>
              </a:rPr>
              <a:t> strinjanje: </a:t>
            </a:r>
            <a:r>
              <a:rPr lang="sl-SI" sz="1600" dirty="0" smtClean="0">
                <a:latin typeface="+mj-lt"/>
              </a:rPr>
              <a:t>pacienti</a:t>
            </a:r>
            <a:r>
              <a:rPr lang="sl-SI" sz="1600" dirty="0" smtClean="0">
                <a:solidFill>
                  <a:schemeClr val="accent6"/>
                </a:solidFill>
                <a:latin typeface="+mj-lt"/>
              </a:rPr>
              <a:t> z boljšim splošnim zdravstvenim stanjem </a:t>
            </a:r>
            <a:r>
              <a:rPr lang="sl-SI" sz="1600" dirty="0" smtClean="0">
                <a:latin typeface="+mj-lt"/>
              </a:rPr>
              <a:t>in</a:t>
            </a:r>
            <a:r>
              <a:rPr lang="sl-SI" sz="1600" dirty="0" smtClean="0">
                <a:solidFill>
                  <a:schemeClr val="accent6"/>
                </a:solidFill>
                <a:latin typeface="+mj-lt"/>
              </a:rPr>
              <a:t> zaposleni </a:t>
            </a:r>
            <a:r>
              <a:rPr lang="sl-SI" sz="1600" dirty="0" smtClean="0">
                <a:latin typeface="+mj-lt"/>
              </a:rPr>
              <a:t>pacienti.</a:t>
            </a:r>
            <a:r>
              <a:rPr lang="sl-SI" sz="1600" dirty="0" smtClean="0">
                <a:solidFill>
                  <a:schemeClr val="accent6"/>
                </a:solidFill>
                <a:latin typeface="+mj-lt"/>
              </a:rPr>
              <a:t> </a:t>
            </a:r>
            <a:endParaRPr lang="sl-SI" sz="1600" dirty="0">
              <a:solidFill>
                <a:schemeClr val="accent6"/>
              </a:solidFill>
              <a:latin typeface="+mj-lt"/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 flipV="1">
            <a:off x="5436096" y="5487735"/>
            <a:ext cx="0" cy="3385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3" t="2939" b="6599"/>
          <a:stretch/>
        </p:blipFill>
        <p:spPr bwMode="auto">
          <a:xfrm>
            <a:off x="665018" y="1401288"/>
            <a:ext cx="5346534" cy="3966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5313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Dejanska doplačila za zdravila</a:t>
            </a:r>
            <a:endParaRPr lang="sl-SI" dirty="0"/>
          </a:p>
        </p:txBody>
      </p:sp>
      <p:sp>
        <p:nvSpPr>
          <p:cNvPr id="5" name="Rounded Rectangle 4"/>
          <p:cNvSpPr/>
          <p:nvPr/>
        </p:nvSpPr>
        <p:spPr bwMode="auto">
          <a:xfrm>
            <a:off x="6444208" y="2276872"/>
            <a:ext cx="2520280" cy="194421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6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algn="ctr">
              <a:lnSpc>
                <a:spcPct val="115000"/>
              </a:lnSpc>
              <a:spcBef>
                <a:spcPts val="0"/>
              </a:spcBef>
              <a:buClr>
                <a:srgbClr val="CC0000"/>
              </a:buClr>
            </a:pPr>
            <a:r>
              <a:rPr lang="sl-SI" b="1" dirty="0" smtClean="0">
                <a:solidFill>
                  <a:srgbClr val="000000"/>
                </a:solidFill>
                <a:latin typeface="+mn-lt"/>
              </a:rPr>
              <a:t>Povprečno doplačilo: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Clr>
                <a:srgbClr val="CC0000"/>
              </a:buClr>
            </a:pPr>
            <a:r>
              <a:rPr lang="sl-SI" sz="1600" dirty="0" smtClean="0">
                <a:solidFill>
                  <a:srgbClr val="000000"/>
                </a:solidFill>
                <a:latin typeface="+mn-lt"/>
              </a:rPr>
              <a:t>- za </a:t>
            </a:r>
            <a:r>
              <a:rPr lang="sl-SI" sz="1600" dirty="0">
                <a:solidFill>
                  <a:srgbClr val="000000"/>
                </a:solidFill>
                <a:latin typeface="+mn-lt"/>
              </a:rPr>
              <a:t>posamezno </a:t>
            </a:r>
            <a:r>
              <a:rPr lang="sl-SI" sz="1600" dirty="0" err="1" smtClean="0">
                <a:solidFill>
                  <a:srgbClr val="000000"/>
                </a:solidFill>
                <a:latin typeface="+mn-lt"/>
              </a:rPr>
              <a:t>prezentacijo</a:t>
            </a:r>
            <a:r>
              <a:rPr lang="sl-SI" sz="1600" dirty="0" smtClean="0">
                <a:solidFill>
                  <a:srgbClr val="000000"/>
                </a:solidFill>
                <a:latin typeface="+mn-lt"/>
              </a:rPr>
              <a:t> 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Clr>
                <a:srgbClr val="CC0000"/>
              </a:buClr>
            </a:pPr>
            <a:r>
              <a:rPr lang="sl-SI" sz="1600" dirty="0" smtClean="0">
                <a:solidFill>
                  <a:srgbClr val="000000"/>
                </a:solidFill>
                <a:latin typeface="+mn-lt"/>
              </a:rPr>
              <a:t>(škatlico) zdravila: </a:t>
            </a:r>
            <a:r>
              <a:rPr lang="sl-SI" sz="1600" b="1" dirty="0" smtClean="0">
                <a:solidFill>
                  <a:srgbClr val="000000"/>
                </a:solidFill>
                <a:latin typeface="+mn-lt"/>
              </a:rPr>
              <a:t>2,17 </a:t>
            </a:r>
            <a:r>
              <a:rPr lang="sl-SI" sz="1600" b="1" dirty="0">
                <a:solidFill>
                  <a:srgbClr val="000000"/>
                </a:solidFill>
                <a:latin typeface="+mn-lt"/>
              </a:rPr>
              <a:t>EUR. </a:t>
            </a:r>
            <a:endParaRPr lang="sl-SI" sz="1600" b="1" dirty="0" smtClean="0">
              <a:solidFill>
                <a:srgbClr val="000000"/>
              </a:solidFill>
              <a:latin typeface="+mn-lt"/>
            </a:endParaRPr>
          </a:p>
          <a:p>
            <a:pPr lvl="0">
              <a:lnSpc>
                <a:spcPct val="115000"/>
              </a:lnSpc>
              <a:spcBef>
                <a:spcPts val="0"/>
              </a:spcBef>
              <a:buClr>
                <a:srgbClr val="CC0000"/>
              </a:buClr>
            </a:pPr>
            <a:endParaRPr lang="sl-SI" sz="800" b="1" dirty="0" smtClean="0">
              <a:solidFill>
                <a:srgbClr val="000000"/>
              </a:solidFill>
              <a:latin typeface="+mn-lt"/>
            </a:endParaRPr>
          </a:p>
          <a:p>
            <a:pPr lvl="0">
              <a:lnSpc>
                <a:spcPct val="115000"/>
              </a:lnSpc>
              <a:spcBef>
                <a:spcPts val="0"/>
              </a:spcBef>
              <a:buClr>
                <a:srgbClr val="CC0000"/>
              </a:buClr>
            </a:pPr>
            <a:r>
              <a:rPr lang="sl-SI" sz="1600" dirty="0" smtClean="0">
                <a:solidFill>
                  <a:srgbClr val="000000"/>
                </a:solidFill>
                <a:latin typeface="+mn-lt"/>
              </a:rPr>
              <a:t>- za trimesečno zdravljenje</a:t>
            </a:r>
            <a:r>
              <a:rPr lang="sl-SI" sz="1600" b="1" dirty="0" smtClean="0">
                <a:solidFill>
                  <a:srgbClr val="000000"/>
                </a:solidFill>
                <a:latin typeface="+mn-lt"/>
              </a:rPr>
              <a:t>: 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Clr>
                <a:srgbClr val="CC0000"/>
              </a:buClr>
            </a:pPr>
            <a:r>
              <a:rPr lang="sl-SI" sz="1600" b="1" dirty="0" smtClean="0">
                <a:solidFill>
                  <a:srgbClr val="000000"/>
                </a:solidFill>
                <a:latin typeface="+mn-lt"/>
              </a:rPr>
              <a:t>pribl. 6,92 EUR.</a:t>
            </a:r>
            <a:endParaRPr lang="sl-SI" sz="1600" b="1" dirty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8" b="5740"/>
          <a:stretch/>
        </p:blipFill>
        <p:spPr bwMode="auto">
          <a:xfrm>
            <a:off x="143808" y="1412776"/>
            <a:ext cx="6084376" cy="4703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3693" y="3248980"/>
            <a:ext cx="2818507" cy="224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179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Dejanska doplačila za zdravila</a:t>
            </a:r>
            <a:endParaRPr lang="sl-SI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6319027"/>
              </p:ext>
            </p:extLst>
          </p:nvPr>
        </p:nvGraphicFramePr>
        <p:xfrm>
          <a:off x="971600" y="1340768"/>
          <a:ext cx="7272807" cy="473837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89887"/>
                <a:gridCol w="2591460"/>
                <a:gridCol w="2591460"/>
              </a:tblGrid>
              <a:tr h="1142058">
                <a:tc>
                  <a:txBody>
                    <a:bodyPr/>
                    <a:lstStyle/>
                    <a:p>
                      <a:r>
                        <a:rPr lang="sl-SI" dirty="0" smtClean="0"/>
                        <a:t>Terapevtska skupina zdravil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 smtClean="0"/>
                        <a:t>Povprečna vrednost doplačila </a:t>
                      </a:r>
                    </a:p>
                    <a:p>
                      <a:pPr algn="ctr"/>
                      <a:r>
                        <a:rPr lang="sl-SI" dirty="0" smtClean="0"/>
                        <a:t>(minimalno</a:t>
                      </a:r>
                      <a:r>
                        <a:rPr lang="sl-SI" baseline="0" dirty="0" smtClean="0"/>
                        <a:t> doplačilo, maksimalno doplačilo) v EUR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800" dirty="0" smtClean="0">
                          <a:solidFill>
                            <a:schemeClr val="bg1"/>
                          </a:solidFill>
                          <a:latin typeface="+mn-lt"/>
                        </a:rPr>
                        <a:t>Ocena povprečne</a:t>
                      </a:r>
                      <a:r>
                        <a:rPr lang="sl-SI" sz="1800" baseline="0" dirty="0" smtClean="0">
                          <a:solidFill>
                            <a:schemeClr val="bg1"/>
                          </a:solidFill>
                          <a:latin typeface="+mn-lt"/>
                        </a:rPr>
                        <a:t> vrednosti doplačila </a:t>
                      </a:r>
                      <a:r>
                        <a:rPr lang="sl-SI" sz="1800" dirty="0" smtClean="0">
                          <a:solidFill>
                            <a:schemeClr val="bg1"/>
                          </a:solidFill>
                          <a:latin typeface="+mn-lt"/>
                        </a:rPr>
                        <a:t>za trimesečno zdravljenje</a:t>
                      </a:r>
                      <a:r>
                        <a:rPr lang="sl-SI" sz="1800" b="1" baseline="0" dirty="0" smtClean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sl-SI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v EUR</a:t>
                      </a:r>
                    </a:p>
                    <a:p>
                      <a:endParaRPr lang="sl-SI" dirty="0"/>
                    </a:p>
                  </a:txBody>
                  <a:tcPr/>
                </a:tc>
              </a:tr>
              <a:tr h="878506">
                <a:tc>
                  <a:txBody>
                    <a:bodyPr/>
                    <a:lstStyle/>
                    <a:p>
                      <a:r>
                        <a:rPr lang="sl-SI" dirty="0" smtClean="0"/>
                        <a:t>Zaviralci </a:t>
                      </a:r>
                      <a:r>
                        <a:rPr lang="sl-SI" dirty="0" err="1" smtClean="0"/>
                        <a:t>angiotenzinske</a:t>
                      </a:r>
                      <a:r>
                        <a:rPr lang="sl-SI" dirty="0" smtClean="0"/>
                        <a:t> </a:t>
                      </a:r>
                      <a:r>
                        <a:rPr lang="sl-SI" dirty="0" err="1" smtClean="0"/>
                        <a:t>konvertaze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dirty="0" smtClean="0"/>
                        <a:t>2,06</a:t>
                      </a:r>
                    </a:p>
                    <a:p>
                      <a:pPr algn="ctr"/>
                      <a:r>
                        <a:rPr lang="sl-SI" dirty="0" smtClean="0"/>
                        <a:t>(0,05</a:t>
                      </a:r>
                      <a:r>
                        <a:rPr lang="sl-SI" baseline="0" dirty="0" smtClean="0"/>
                        <a:t> – 5,50)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dirty="0" smtClean="0"/>
                        <a:t>6,36</a:t>
                      </a:r>
                      <a:endParaRPr lang="sl-SI" b="1" dirty="0"/>
                    </a:p>
                  </a:txBody>
                  <a:tcPr/>
                </a:tc>
              </a:tr>
              <a:tr h="614954">
                <a:tc>
                  <a:txBody>
                    <a:bodyPr/>
                    <a:lstStyle/>
                    <a:p>
                      <a:r>
                        <a:rPr lang="sl-SI" dirty="0" smtClean="0"/>
                        <a:t>Zaviralci protonske črpalke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dirty="0" smtClean="0"/>
                        <a:t>1,13</a:t>
                      </a:r>
                    </a:p>
                    <a:p>
                      <a:pPr algn="ctr"/>
                      <a:r>
                        <a:rPr lang="sl-SI" dirty="0" smtClean="0"/>
                        <a:t>(0,30 – 2,00)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dirty="0" smtClean="0"/>
                        <a:t>4,39</a:t>
                      </a:r>
                      <a:endParaRPr lang="sl-SI" b="1" dirty="0"/>
                    </a:p>
                  </a:txBody>
                  <a:tcPr/>
                </a:tc>
              </a:tr>
              <a:tr h="878506">
                <a:tc>
                  <a:txBody>
                    <a:bodyPr/>
                    <a:lstStyle/>
                    <a:p>
                      <a:r>
                        <a:rPr lang="sl-SI" dirty="0" smtClean="0"/>
                        <a:t>Zdravila za </a:t>
                      </a:r>
                      <a:r>
                        <a:rPr lang="sl-SI" dirty="0" smtClean="0"/>
                        <a:t>zniževanje </a:t>
                      </a:r>
                      <a:r>
                        <a:rPr lang="sl-SI" dirty="0" smtClean="0"/>
                        <a:t>ravni serumskih lipidov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dirty="0" smtClean="0"/>
                        <a:t>5,32</a:t>
                      </a:r>
                    </a:p>
                    <a:p>
                      <a:pPr algn="ctr"/>
                      <a:r>
                        <a:rPr lang="sl-SI" dirty="0" smtClean="0"/>
                        <a:t>(1,10 – 24,11)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dirty="0" smtClean="0"/>
                        <a:t>14,90</a:t>
                      </a:r>
                      <a:endParaRPr lang="sl-SI" b="1" dirty="0"/>
                    </a:p>
                  </a:txBody>
                  <a:tcPr/>
                </a:tc>
              </a:tr>
              <a:tr h="806454">
                <a:tc>
                  <a:txBody>
                    <a:bodyPr/>
                    <a:lstStyle/>
                    <a:p>
                      <a:r>
                        <a:rPr lang="sl-SI" b="1" dirty="0" smtClean="0"/>
                        <a:t>Skupaj</a:t>
                      </a:r>
                      <a:endParaRPr lang="sl-SI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dirty="0" smtClean="0"/>
                        <a:t>2,17</a:t>
                      </a:r>
                      <a:endParaRPr lang="sl-SI" b="1" baseline="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dirty="0" smtClean="0"/>
                        <a:t>(0,05– 24,11)</a:t>
                      </a:r>
                      <a:endParaRPr lang="sl-SI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 smtClean="0"/>
                        <a:t>6,92</a:t>
                      </a:r>
                      <a:endParaRPr lang="sl-SI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5882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Pripravljenost za doplačilo</a:t>
            </a:r>
            <a:endParaRPr lang="sl-SI" dirty="0"/>
          </a:p>
        </p:txBody>
      </p:sp>
      <p:sp>
        <p:nvSpPr>
          <p:cNvPr id="8" name="TextBox 7"/>
          <p:cNvSpPr txBox="1"/>
          <p:nvPr/>
        </p:nvSpPr>
        <p:spPr>
          <a:xfrm>
            <a:off x="6918633" y="3127901"/>
            <a:ext cx="205172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 smtClean="0">
                <a:latin typeface="+mj-lt"/>
              </a:rPr>
              <a:t>  odločitev za doplačilo: </a:t>
            </a:r>
          </a:p>
          <a:p>
            <a:endParaRPr lang="sl-SI" sz="800" b="1" dirty="0" smtClean="0">
              <a:latin typeface="+mj-lt"/>
            </a:endParaRPr>
          </a:p>
          <a:p>
            <a:r>
              <a:rPr lang="sl-SI" dirty="0" smtClean="0">
                <a:solidFill>
                  <a:schemeClr val="accent6"/>
                </a:solidFill>
                <a:latin typeface="+mj-lt"/>
              </a:rPr>
              <a:t>- starejši</a:t>
            </a:r>
            <a:r>
              <a:rPr lang="sl-SI" dirty="0" smtClean="0">
                <a:latin typeface="+mj-lt"/>
              </a:rPr>
              <a:t> pacienti</a:t>
            </a:r>
          </a:p>
          <a:p>
            <a:r>
              <a:rPr lang="sl-SI" dirty="0" smtClean="0">
                <a:latin typeface="+mj-lt"/>
              </a:rPr>
              <a:t>- pacienti z </a:t>
            </a:r>
            <a:r>
              <a:rPr lang="sl-SI" dirty="0" smtClean="0">
                <a:solidFill>
                  <a:schemeClr val="accent6"/>
                </a:solidFill>
                <a:latin typeface="+mj-lt"/>
              </a:rPr>
              <a:t>večjim </a:t>
            </a:r>
          </a:p>
          <a:p>
            <a:r>
              <a:rPr lang="sl-SI" dirty="0" smtClean="0">
                <a:solidFill>
                  <a:schemeClr val="accent6"/>
                </a:solidFill>
                <a:latin typeface="+mj-lt"/>
              </a:rPr>
              <a:t>številom sočasno predpisanih zdravil</a:t>
            </a:r>
            <a:r>
              <a:rPr lang="sl-SI" dirty="0" smtClean="0">
                <a:latin typeface="+mj-lt"/>
              </a:rPr>
              <a:t>.  </a:t>
            </a:r>
            <a:endParaRPr lang="sl-SI" dirty="0">
              <a:solidFill>
                <a:schemeClr val="accent6"/>
              </a:solidFill>
              <a:latin typeface="+mj-lt"/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 flipV="1">
            <a:off x="7020272" y="3127901"/>
            <a:ext cx="0" cy="3385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67"/>
          <a:stretch/>
        </p:blipFill>
        <p:spPr bwMode="auto">
          <a:xfrm>
            <a:off x="539552" y="1340768"/>
            <a:ext cx="6350802" cy="4774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7594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748463" cy="1008112"/>
          </a:xfrm>
        </p:spPr>
        <p:txBody>
          <a:bodyPr/>
          <a:lstStyle/>
          <a:p>
            <a:r>
              <a:rPr lang="sl-SI" dirty="0" smtClean="0">
                <a:solidFill>
                  <a:srgbClr val="000000"/>
                </a:solidFill>
              </a:rPr>
              <a:t>Pripravljenost za doplačilo</a:t>
            </a:r>
            <a:endParaRPr lang="sl-SI" dirty="0"/>
          </a:p>
        </p:txBody>
      </p:sp>
      <p:sp>
        <p:nvSpPr>
          <p:cNvPr id="4" name="Content Placeholder 3"/>
          <p:cNvSpPr txBox="1">
            <a:spLocks noGrp="1"/>
          </p:cNvSpPr>
          <p:nvPr>
            <p:ph idx="1"/>
          </p:nvPr>
        </p:nvSpPr>
        <p:spPr>
          <a:xfrm>
            <a:off x="395536" y="1493874"/>
            <a:ext cx="8496944" cy="4570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CC0000"/>
              </a:buClr>
            </a:pPr>
            <a:r>
              <a:rPr lang="sl-SI" sz="2500" b="1" dirty="0" smtClean="0">
                <a:solidFill>
                  <a:srgbClr val="000000"/>
                </a:solidFill>
              </a:rPr>
              <a:t>Povprečen najvišji znesek doplačila</a:t>
            </a:r>
            <a:r>
              <a:rPr lang="sl-SI" sz="2500" dirty="0" smtClean="0">
                <a:solidFill>
                  <a:srgbClr val="000000"/>
                </a:solidFill>
              </a:rPr>
              <a:t>, ki so ga pacienti pripravljeni doplačati za trimesečno zdravljenje z zdravilom: </a:t>
            </a:r>
            <a:r>
              <a:rPr lang="sl-SI" sz="2500" b="1" dirty="0" smtClean="0">
                <a:solidFill>
                  <a:srgbClr val="000000"/>
                </a:solidFill>
              </a:rPr>
              <a:t>10,4 EUR.</a:t>
            </a:r>
          </a:p>
          <a:p>
            <a:pPr lvl="0">
              <a:buClr>
                <a:srgbClr val="CC0000"/>
              </a:buClr>
            </a:pPr>
            <a:endParaRPr lang="sl-SI" sz="2500" b="1" dirty="0" smtClean="0">
              <a:solidFill>
                <a:srgbClr val="000000"/>
              </a:solidFill>
            </a:endParaRPr>
          </a:p>
          <a:p>
            <a:pPr lvl="0">
              <a:buClr>
                <a:srgbClr val="CC0000"/>
              </a:buClr>
            </a:pPr>
            <a:endParaRPr lang="sl-SI" sz="2500" b="1" dirty="0" smtClean="0">
              <a:solidFill>
                <a:srgbClr val="000000"/>
              </a:solidFill>
            </a:endParaRPr>
          </a:p>
          <a:p>
            <a:pPr lvl="0">
              <a:buClr>
                <a:srgbClr val="CC0000"/>
              </a:buClr>
            </a:pPr>
            <a:endParaRPr lang="sl-SI" sz="1800" b="1" dirty="0">
              <a:solidFill>
                <a:srgbClr val="000000"/>
              </a:solidFill>
            </a:endParaRPr>
          </a:p>
          <a:p>
            <a:pPr lvl="0">
              <a:buClr>
                <a:srgbClr val="CC0000"/>
              </a:buClr>
            </a:pPr>
            <a:r>
              <a:rPr lang="sl-SI" sz="2500" b="1" dirty="0" smtClean="0">
                <a:solidFill>
                  <a:srgbClr val="000000"/>
                </a:solidFill>
              </a:rPr>
              <a:t>Izzivi: </a:t>
            </a:r>
          </a:p>
          <a:p>
            <a:pPr lvl="1">
              <a:buClr>
                <a:srgbClr val="CC0000"/>
              </a:buClr>
            </a:pPr>
            <a:r>
              <a:rPr lang="sl-SI" sz="2200" dirty="0">
                <a:solidFill>
                  <a:srgbClr val="000000"/>
                </a:solidFill>
              </a:rPr>
              <a:t>u</a:t>
            </a:r>
            <a:r>
              <a:rPr lang="sl-SI" sz="2200" dirty="0" smtClean="0">
                <a:solidFill>
                  <a:srgbClr val="000000"/>
                </a:solidFill>
              </a:rPr>
              <a:t>vajanje novih terapevtskih skupin zdravil,</a:t>
            </a:r>
          </a:p>
          <a:p>
            <a:pPr lvl="1">
              <a:buClr>
                <a:srgbClr val="CC0000"/>
              </a:buClr>
            </a:pPr>
            <a:r>
              <a:rPr lang="sl-SI" sz="2200" dirty="0">
                <a:solidFill>
                  <a:srgbClr val="000000"/>
                </a:solidFill>
              </a:rPr>
              <a:t>t</a:t>
            </a:r>
            <a:r>
              <a:rPr lang="sl-SI" sz="2200" dirty="0" smtClean="0">
                <a:solidFill>
                  <a:srgbClr val="000000"/>
                </a:solidFill>
              </a:rPr>
              <a:t>endenca pacientov k doplačevanju zdravil,</a:t>
            </a:r>
          </a:p>
          <a:p>
            <a:pPr lvl="1">
              <a:buClr>
                <a:srgbClr val="CC0000"/>
              </a:buClr>
            </a:pPr>
            <a:r>
              <a:rPr lang="sl-SI" sz="2200" dirty="0" smtClean="0">
                <a:solidFill>
                  <a:srgbClr val="000000"/>
                </a:solidFill>
              </a:rPr>
              <a:t>zavračanje primerljivih zdravil.</a:t>
            </a:r>
          </a:p>
          <a:p>
            <a:pPr marL="471487" lvl="1" indent="0">
              <a:buClr>
                <a:srgbClr val="CC0000"/>
              </a:buClr>
              <a:buNone/>
            </a:pPr>
            <a:endParaRPr lang="sl-SI" sz="2100" dirty="0" smtClean="0">
              <a:solidFill>
                <a:srgbClr val="000000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 flipV="1">
            <a:off x="2699792" y="2792526"/>
            <a:ext cx="0" cy="28803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TextBox 5"/>
          <p:cNvSpPr txBox="1"/>
          <p:nvPr/>
        </p:nvSpPr>
        <p:spPr>
          <a:xfrm>
            <a:off x="2555776" y="2727211"/>
            <a:ext cx="468052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 smtClean="0">
                <a:latin typeface="+mj-lt"/>
              </a:rPr>
              <a:t>   znesek doplačila: </a:t>
            </a:r>
          </a:p>
          <a:p>
            <a:endParaRPr lang="sl-SI" sz="300" b="1" dirty="0" smtClean="0">
              <a:latin typeface="+mj-lt"/>
            </a:endParaRPr>
          </a:p>
          <a:p>
            <a:r>
              <a:rPr lang="sl-SI" sz="2000" dirty="0" smtClean="0">
                <a:solidFill>
                  <a:schemeClr val="accent6"/>
                </a:solidFill>
                <a:latin typeface="+mj-lt"/>
              </a:rPr>
              <a:t>- status zaposlitve </a:t>
            </a:r>
            <a:r>
              <a:rPr lang="sl-SI" sz="2000" dirty="0" smtClean="0">
                <a:latin typeface="+mj-lt"/>
              </a:rPr>
              <a:t>pacienta</a:t>
            </a:r>
          </a:p>
          <a:p>
            <a:r>
              <a:rPr lang="sl-SI" sz="2000" dirty="0" smtClean="0">
                <a:latin typeface="+mj-lt"/>
              </a:rPr>
              <a:t>- pacienti z </a:t>
            </a:r>
            <a:r>
              <a:rPr lang="sl-SI" sz="2000" dirty="0" smtClean="0">
                <a:solidFill>
                  <a:schemeClr val="accent6"/>
                </a:solidFill>
                <a:latin typeface="+mj-lt"/>
              </a:rPr>
              <a:t>višjim mesečnim neto dohodkom </a:t>
            </a:r>
          </a:p>
        </p:txBody>
      </p:sp>
    </p:spTree>
    <p:extLst>
      <p:ext uri="{BB962C8B-B14F-4D97-AF65-F5344CB8AC3E}">
        <p14:creationId xmlns:p14="http://schemas.microsoft.com/office/powerpoint/2010/main" val="156017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Ključna sporočila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424936" cy="4968552"/>
          </a:xfrm>
        </p:spPr>
        <p:txBody>
          <a:bodyPr/>
          <a:lstStyle/>
          <a:p>
            <a:r>
              <a:rPr lang="sl-SI" sz="2400" dirty="0" smtClean="0">
                <a:solidFill>
                  <a:schemeClr val="accent6"/>
                </a:solidFill>
              </a:rPr>
              <a:t>Razumevanje: </a:t>
            </a:r>
            <a:r>
              <a:rPr lang="sl-SI" sz="1800" dirty="0" smtClean="0"/>
              <a:t>Pacienti razumejo osnovno značilnost sistema terapevtskih skupin zdravil, da je zdravilo potrebno doplačati, ko njegova cena presega ceno referenčnega zdravila. Bistveno manj razumejo ostale pravice in dolžnosti pacientov v okviru sistema. </a:t>
            </a:r>
          </a:p>
          <a:p>
            <a:pPr marL="0" indent="0">
              <a:buNone/>
            </a:pPr>
            <a:endParaRPr lang="sl-SI" sz="400" dirty="0" smtClean="0">
              <a:solidFill>
                <a:schemeClr val="accent6"/>
              </a:solidFill>
            </a:endParaRPr>
          </a:p>
          <a:p>
            <a:r>
              <a:rPr lang="sl-SI" sz="2400" dirty="0" smtClean="0">
                <a:solidFill>
                  <a:schemeClr val="accent6"/>
                </a:solidFill>
              </a:rPr>
              <a:t>Odnos: </a:t>
            </a:r>
            <a:r>
              <a:rPr lang="sl-SI" sz="1800" dirty="0"/>
              <a:t>P</a:t>
            </a:r>
            <a:r>
              <a:rPr lang="sl-SI" sz="1800" dirty="0" smtClean="0"/>
              <a:t>acienti nehomogeno ocenjujejo nujnost in koristi uvedbe sistema v našo prakso. Pacienti v sistemu vidijo nepotrebno breme in razlog za zmanjševanje zaupanja v slovenski zdravstveni sistem. </a:t>
            </a:r>
          </a:p>
          <a:p>
            <a:endParaRPr lang="sl-SI" sz="400" dirty="0" smtClean="0"/>
          </a:p>
          <a:p>
            <a:r>
              <a:rPr lang="sl-SI" sz="2400" dirty="0" smtClean="0">
                <a:solidFill>
                  <a:schemeClr val="accent6"/>
                </a:solidFill>
              </a:rPr>
              <a:t>Doplačila za zdravila:</a:t>
            </a:r>
            <a:r>
              <a:rPr lang="sl-SI" sz="2400" dirty="0" smtClean="0"/>
              <a:t> </a:t>
            </a:r>
            <a:r>
              <a:rPr lang="sl-SI" sz="1800" dirty="0"/>
              <a:t>N</a:t>
            </a:r>
            <a:r>
              <a:rPr lang="sl-SI" sz="1800" dirty="0" smtClean="0"/>
              <a:t>iso izjema, ampak so v praksi že precej pogosta (zdravila: generična + sistem terapevtskih skupin). Ocena dejanskega doplačila za </a:t>
            </a:r>
            <a:r>
              <a:rPr lang="sl-SI" sz="1800" dirty="0" smtClean="0"/>
              <a:t>zdravila </a:t>
            </a:r>
            <a:r>
              <a:rPr lang="sl-SI" sz="1800" dirty="0" smtClean="0"/>
              <a:t>iz sistema terapevtskih skupin znaša 6,92 EUR.  Povprečni najvišji znesek doplačila, ki so ga pacienti pripravljeni doplačati za trimesečno zdravljenje z zdravilom znaša 10,4 EUR. </a:t>
            </a:r>
          </a:p>
          <a:p>
            <a:endParaRPr lang="sl-SI" sz="400" dirty="0"/>
          </a:p>
          <a:p>
            <a:r>
              <a:rPr lang="sl-SI" sz="2400" dirty="0" smtClean="0">
                <a:solidFill>
                  <a:schemeClr val="accent6"/>
                </a:solidFill>
              </a:rPr>
              <a:t>Poseben izziv:</a:t>
            </a:r>
            <a:r>
              <a:rPr lang="sl-SI" sz="2400" b="1" dirty="0" smtClean="0"/>
              <a:t> </a:t>
            </a:r>
            <a:r>
              <a:rPr lang="sl-SI" sz="1800" dirty="0" smtClean="0"/>
              <a:t>Starejši pacienti, ki so slabše izobraženi, s slabšim zdravstvenim stanjem, nižjim neto mesečnim dohodkom, slabšim razumevanjem sistema terapevtskih skupin zdravil, s sočasno predpisanimi več zdravili.</a:t>
            </a:r>
            <a:endParaRPr lang="sl-SI" sz="1800" dirty="0"/>
          </a:p>
        </p:txBody>
      </p:sp>
    </p:spTree>
    <p:extLst>
      <p:ext uri="{BB962C8B-B14F-4D97-AF65-F5344CB8AC3E}">
        <p14:creationId xmlns:p14="http://schemas.microsoft.com/office/powerpoint/2010/main" val="172628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Namen raziskave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3200" dirty="0" smtClean="0"/>
              <a:t>Ovrednotiti:</a:t>
            </a:r>
          </a:p>
          <a:p>
            <a:pPr lvl="1"/>
            <a:r>
              <a:rPr lang="sl-SI" sz="2800" dirty="0" smtClean="0"/>
              <a:t>razumevanje in </a:t>
            </a:r>
          </a:p>
          <a:p>
            <a:pPr lvl="1"/>
            <a:r>
              <a:rPr lang="sl-SI" sz="2800" dirty="0" smtClean="0"/>
              <a:t>odnos </a:t>
            </a:r>
            <a:r>
              <a:rPr lang="sl-SI" sz="2800" dirty="0"/>
              <a:t>pacientov do sistema terapevtskih skupin </a:t>
            </a:r>
            <a:r>
              <a:rPr lang="sl-SI" sz="2800" dirty="0" smtClean="0"/>
              <a:t>zdravil ter </a:t>
            </a:r>
            <a:endParaRPr lang="sl-SI" sz="2800" dirty="0"/>
          </a:p>
          <a:p>
            <a:pPr lvl="1"/>
            <a:r>
              <a:rPr lang="sl-SI" sz="2800" dirty="0" smtClean="0"/>
              <a:t>določiti pripravljenost </a:t>
            </a:r>
            <a:r>
              <a:rPr lang="sl-SI" sz="2800" dirty="0"/>
              <a:t>pacientov za </a:t>
            </a:r>
            <a:r>
              <a:rPr lang="sl-SI" sz="2800" dirty="0" smtClean="0"/>
              <a:t>doplačilo za zdravila v okviru sistema terapevtskih skupin zdravil.</a:t>
            </a:r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3124884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Potek raziskave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6738" y="1340768"/>
            <a:ext cx="8001000" cy="5112568"/>
          </a:xfrm>
        </p:spPr>
        <p:txBody>
          <a:bodyPr/>
          <a:lstStyle/>
          <a:p>
            <a:r>
              <a:rPr lang="sl-SI" sz="2400" dirty="0" smtClean="0"/>
              <a:t>Vprašalnik</a:t>
            </a:r>
          </a:p>
          <a:p>
            <a:pPr lvl="1"/>
            <a:r>
              <a:rPr lang="sl-SI" sz="2000" dirty="0" smtClean="0"/>
              <a:t>vsebinska veljavnost (pacienti, mag. farm., </a:t>
            </a:r>
          </a:p>
          <a:p>
            <a:pPr marL="471487" lvl="1" indent="0">
              <a:buNone/>
            </a:pPr>
            <a:r>
              <a:rPr lang="sl-SI" sz="2000" dirty="0"/>
              <a:t>	</a:t>
            </a:r>
            <a:r>
              <a:rPr lang="sl-SI" sz="2000" dirty="0" smtClean="0"/>
              <a:t>stališča </a:t>
            </a:r>
            <a:r>
              <a:rPr lang="sl-SI" sz="2000" dirty="0" smtClean="0"/>
              <a:t>laične </a:t>
            </a:r>
            <a:r>
              <a:rPr lang="sl-SI" sz="2000" dirty="0" smtClean="0"/>
              <a:t>in strokovne javnosti v medijih)</a:t>
            </a:r>
          </a:p>
          <a:p>
            <a:endParaRPr lang="sl-SI" sz="900" dirty="0" smtClean="0"/>
          </a:p>
          <a:p>
            <a:r>
              <a:rPr lang="sl-SI" sz="2400" dirty="0" smtClean="0"/>
              <a:t>Prvi del izveden v zunanjih lekarnah: </a:t>
            </a:r>
          </a:p>
          <a:p>
            <a:pPr lvl="1"/>
            <a:r>
              <a:rPr lang="sl-SI" sz="2000" dirty="0" smtClean="0"/>
              <a:t>11 javnih zavodov, 2 zasebni lekarni</a:t>
            </a:r>
          </a:p>
          <a:p>
            <a:pPr lvl="1"/>
            <a:r>
              <a:rPr lang="sl-SI" sz="2000" dirty="0" smtClean="0"/>
              <a:t>Cca 40 sodelujočih magistrov </a:t>
            </a:r>
            <a:r>
              <a:rPr lang="sl-SI" sz="2000" dirty="0"/>
              <a:t>farmacije </a:t>
            </a:r>
            <a:endParaRPr lang="sl-SI" sz="2000" dirty="0" smtClean="0"/>
          </a:p>
          <a:p>
            <a:pPr lvl="2"/>
            <a:r>
              <a:rPr lang="sl-SI" sz="1600" dirty="0" smtClean="0"/>
              <a:t>detekcija </a:t>
            </a:r>
            <a:r>
              <a:rPr lang="sl-SI" sz="1600" dirty="0"/>
              <a:t>sodelujočih pacientov in vključitev v raziskavo,</a:t>
            </a:r>
          </a:p>
          <a:p>
            <a:pPr lvl="2"/>
            <a:r>
              <a:rPr lang="sl-SI" sz="1600" dirty="0"/>
              <a:t>pridobitev osnovnih informacij o zdravilu in pacientu.</a:t>
            </a:r>
          </a:p>
          <a:p>
            <a:endParaRPr lang="sl-SI" sz="900" dirty="0" smtClean="0"/>
          </a:p>
          <a:p>
            <a:r>
              <a:rPr lang="sl-SI" sz="2400" dirty="0" smtClean="0"/>
              <a:t>Drugi del izveden doma:</a:t>
            </a:r>
          </a:p>
          <a:p>
            <a:pPr lvl="2"/>
            <a:r>
              <a:rPr lang="sl-SI" sz="2000" dirty="0" smtClean="0"/>
              <a:t>izpolnjevanje drugega dela vprašalnika doma, vračilo raziskovalcem preko pošte s </a:t>
            </a:r>
            <a:r>
              <a:rPr lang="sl-SI" sz="2000" dirty="0" err="1" smtClean="0"/>
              <a:t>predplačano</a:t>
            </a:r>
            <a:r>
              <a:rPr lang="sl-SI" sz="2000" dirty="0" smtClean="0"/>
              <a:t> </a:t>
            </a:r>
            <a:r>
              <a:rPr lang="sl-SI" sz="2000" dirty="0" smtClean="0"/>
              <a:t>poštnino.</a:t>
            </a:r>
            <a:endParaRPr lang="sl-SI" sz="2000" dirty="0" smtClean="0"/>
          </a:p>
          <a:p>
            <a:pPr lvl="2"/>
            <a:endParaRPr lang="sl-SI" sz="2000" dirty="0"/>
          </a:p>
          <a:p>
            <a:pPr lvl="1"/>
            <a:endParaRPr lang="sl-SI" sz="2000" dirty="0" smtClean="0"/>
          </a:p>
          <a:p>
            <a:pPr lvl="1"/>
            <a:endParaRPr lang="sl-SI" sz="2000" dirty="0" smtClean="0"/>
          </a:p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endParaRPr lang="sl-SI" sz="2400" dirty="0"/>
          </a:p>
        </p:txBody>
      </p:sp>
      <p:sp>
        <p:nvSpPr>
          <p:cNvPr id="4" name="Rounded Rectangle 3"/>
          <p:cNvSpPr/>
          <p:nvPr/>
        </p:nvSpPr>
        <p:spPr bwMode="auto">
          <a:xfrm>
            <a:off x="6804248" y="620688"/>
            <a:ext cx="2016224" cy="338437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6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algn="ctr">
              <a:lnSpc>
                <a:spcPct val="115000"/>
              </a:lnSpc>
              <a:spcAft>
                <a:spcPts val="0"/>
              </a:spcAft>
            </a:pPr>
            <a:r>
              <a:rPr lang="sl-SI" sz="2000" b="1" dirty="0" smtClean="0">
                <a:latin typeface="+mn-lt"/>
                <a:ea typeface="Calibri"/>
                <a:cs typeface="Times New Roman"/>
              </a:rPr>
              <a:t>ZAHVALA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sl-SI" sz="1200" dirty="0" smtClean="0">
                <a:latin typeface="+mn-lt"/>
                <a:ea typeface="Calibri"/>
                <a:cs typeface="Times New Roman"/>
              </a:rPr>
              <a:t>JZ </a:t>
            </a:r>
            <a:r>
              <a:rPr lang="sl-SI" sz="1200" dirty="0">
                <a:latin typeface="+mn-lt"/>
                <a:ea typeface="Calibri"/>
                <a:cs typeface="Times New Roman"/>
              </a:rPr>
              <a:t>Celjske lekarne,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sl-SI" sz="1200" dirty="0">
                <a:latin typeface="+mn-lt"/>
                <a:ea typeface="Calibri"/>
                <a:cs typeface="Times New Roman"/>
              </a:rPr>
              <a:t>JZ Dolenjske lekarne,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sl-SI" sz="1200" dirty="0">
                <a:latin typeface="+mn-lt"/>
                <a:ea typeface="Calibri"/>
                <a:cs typeface="Times New Roman"/>
              </a:rPr>
              <a:t>JZ Gorenjske lekarne,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sl-SI" sz="1200" dirty="0">
                <a:latin typeface="+mn-lt"/>
                <a:ea typeface="Calibri"/>
                <a:cs typeface="Times New Roman"/>
              </a:rPr>
              <a:t>JZ Goriška lekarna,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sl-SI" sz="1200" dirty="0">
                <a:latin typeface="+mn-lt"/>
                <a:ea typeface="Calibri"/>
                <a:cs typeface="Times New Roman"/>
              </a:rPr>
              <a:t>JZ Lekarna Ljubljana,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sl-SI" sz="1200" dirty="0">
                <a:latin typeface="+mn-lt"/>
                <a:ea typeface="Calibri"/>
                <a:cs typeface="Times New Roman"/>
              </a:rPr>
              <a:t>JZ Lekarna Velenje,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sl-SI" sz="1200" dirty="0">
                <a:latin typeface="+mn-lt"/>
                <a:ea typeface="Calibri"/>
                <a:cs typeface="Times New Roman"/>
              </a:rPr>
              <a:t>JZ </a:t>
            </a:r>
            <a:r>
              <a:rPr lang="sl-SI" sz="1200" dirty="0" smtClean="0">
                <a:latin typeface="+mn-lt"/>
                <a:ea typeface="Calibri"/>
                <a:cs typeface="Times New Roman"/>
              </a:rPr>
              <a:t>Lekarne Maribor</a:t>
            </a:r>
            <a:r>
              <a:rPr lang="sl-SI" sz="1200" dirty="0" smtClean="0">
                <a:latin typeface="+mn-lt"/>
                <a:ea typeface="Calibri"/>
                <a:cs typeface="Times New Roman"/>
              </a:rPr>
              <a:t>,</a:t>
            </a:r>
            <a:endParaRPr lang="sl-SI" sz="1200" dirty="0">
              <a:latin typeface="+mn-lt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sl-SI" sz="1200" dirty="0">
                <a:latin typeface="+mn-lt"/>
                <a:ea typeface="Calibri"/>
                <a:cs typeface="Times New Roman"/>
              </a:rPr>
              <a:t>JZ Mestne lekarne,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sl-SI" sz="1200" dirty="0">
                <a:latin typeface="+mn-lt"/>
                <a:ea typeface="Calibri"/>
                <a:cs typeface="Times New Roman"/>
              </a:rPr>
              <a:t>JZ Pomurske lekarne,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sl-SI" sz="1200" dirty="0">
                <a:latin typeface="+mn-lt"/>
                <a:ea typeface="Calibri"/>
                <a:cs typeface="Times New Roman"/>
              </a:rPr>
              <a:t>JZ </a:t>
            </a:r>
            <a:r>
              <a:rPr lang="sl-SI" sz="1200" dirty="0" smtClean="0">
                <a:latin typeface="+mn-lt"/>
                <a:ea typeface="Calibri"/>
                <a:cs typeface="Times New Roman"/>
              </a:rPr>
              <a:t>Lekarne Ptuj</a:t>
            </a:r>
            <a:r>
              <a:rPr lang="sl-SI" sz="1200" dirty="0" smtClean="0">
                <a:latin typeface="+mn-lt"/>
                <a:ea typeface="Calibri"/>
                <a:cs typeface="Times New Roman"/>
              </a:rPr>
              <a:t>,</a:t>
            </a:r>
            <a:endParaRPr lang="sl-SI" sz="1200" dirty="0">
              <a:latin typeface="+mn-lt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sl-SI" sz="1200" dirty="0">
                <a:latin typeface="+mn-lt"/>
                <a:ea typeface="Calibri"/>
                <a:cs typeface="Times New Roman"/>
              </a:rPr>
              <a:t>JZ Zasavske lekarne,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sl-SI" sz="1200" dirty="0">
                <a:latin typeface="+mn-lt"/>
                <a:ea typeface="Calibri"/>
                <a:cs typeface="Times New Roman"/>
              </a:rPr>
              <a:t>Lekarna Apoteka pri </a:t>
            </a:r>
            <a:r>
              <a:rPr lang="sl-SI" sz="1200" dirty="0" smtClean="0">
                <a:latin typeface="+mn-lt"/>
                <a:ea typeface="Calibri"/>
                <a:cs typeface="Times New Roman"/>
              </a:rPr>
              <a:t>Teatru,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sl-SI" sz="1200" dirty="0" smtClean="0">
                <a:latin typeface="+mn-lt"/>
                <a:ea typeface="Calibri"/>
                <a:cs typeface="Times New Roman"/>
              </a:rPr>
              <a:t>Lekarna </a:t>
            </a:r>
            <a:r>
              <a:rPr lang="sl-SI" sz="1200" dirty="0">
                <a:latin typeface="+mn-lt"/>
                <a:ea typeface="Calibri"/>
                <a:cs typeface="Times New Roman"/>
              </a:rPr>
              <a:t>Dravlje.</a:t>
            </a:r>
            <a:endParaRPr kumimoji="0" lang="sl-SI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88354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Potek raziskave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268760"/>
            <a:ext cx="8001000" cy="5112568"/>
          </a:xfrm>
        </p:spPr>
        <p:txBody>
          <a:bodyPr/>
          <a:lstStyle/>
          <a:p>
            <a:r>
              <a:rPr lang="sl-SI" sz="2400" dirty="0" smtClean="0"/>
              <a:t>Vključeni pacienti s predpisanim zdravilom iz treh terapevtskih skupin zdravil: </a:t>
            </a:r>
          </a:p>
          <a:p>
            <a:pPr lvl="2"/>
            <a:r>
              <a:rPr lang="sl-SI" sz="1800" dirty="0" smtClean="0"/>
              <a:t>zaviralci </a:t>
            </a:r>
            <a:r>
              <a:rPr lang="sl-SI" sz="1800" dirty="0" err="1" smtClean="0"/>
              <a:t>angiotenzinske</a:t>
            </a:r>
            <a:r>
              <a:rPr lang="sl-SI" sz="1800" dirty="0" smtClean="0"/>
              <a:t> </a:t>
            </a:r>
            <a:r>
              <a:rPr lang="sl-SI" sz="1800" dirty="0" err="1" smtClean="0"/>
              <a:t>konvertaze</a:t>
            </a:r>
            <a:r>
              <a:rPr lang="sl-SI" sz="1800" dirty="0" smtClean="0"/>
              <a:t> (ACE), </a:t>
            </a:r>
          </a:p>
          <a:p>
            <a:pPr lvl="2"/>
            <a:r>
              <a:rPr lang="sl-SI" sz="1800" dirty="0" smtClean="0"/>
              <a:t>zaviralci protonske črpalke (PPI), </a:t>
            </a:r>
          </a:p>
          <a:p>
            <a:pPr lvl="2"/>
            <a:r>
              <a:rPr lang="sl-SI" sz="1800" dirty="0" smtClean="0"/>
              <a:t>zdravila za </a:t>
            </a:r>
            <a:r>
              <a:rPr lang="sl-SI" sz="1800" dirty="0" smtClean="0"/>
              <a:t>zniževanje</a:t>
            </a:r>
            <a:r>
              <a:rPr lang="sl-SI" sz="1800" dirty="0" smtClean="0"/>
              <a:t> </a:t>
            </a:r>
            <a:r>
              <a:rPr lang="sl-SI" sz="1800" dirty="0" smtClean="0"/>
              <a:t>ravni serumskih lipidov (</a:t>
            </a:r>
            <a:r>
              <a:rPr lang="sl-SI" sz="1800" dirty="0" err="1" smtClean="0"/>
              <a:t>statini</a:t>
            </a:r>
            <a:r>
              <a:rPr lang="sl-SI" sz="1800" dirty="0" smtClean="0"/>
              <a:t>).</a:t>
            </a:r>
          </a:p>
          <a:p>
            <a:pPr lvl="2"/>
            <a:endParaRPr lang="sl-SI" sz="1800" dirty="0" smtClean="0"/>
          </a:p>
          <a:p>
            <a:r>
              <a:rPr lang="sl-SI" sz="2400" dirty="0" smtClean="0"/>
              <a:t>Sodelovanje pacientov v raziskavi</a:t>
            </a:r>
          </a:p>
          <a:p>
            <a:pPr lvl="1"/>
            <a:r>
              <a:rPr lang="sl-SI" sz="2000" dirty="0" smtClean="0"/>
              <a:t>Prvi del </a:t>
            </a:r>
            <a:r>
              <a:rPr lang="sl-SI" sz="2000" dirty="0" smtClean="0"/>
              <a:t>vprašalnika: </a:t>
            </a:r>
            <a:r>
              <a:rPr lang="sl-SI" sz="2000" dirty="0" smtClean="0"/>
              <a:t>676 pacientov </a:t>
            </a:r>
          </a:p>
          <a:p>
            <a:pPr lvl="1"/>
            <a:r>
              <a:rPr lang="sl-SI" sz="2000" dirty="0" smtClean="0"/>
              <a:t>V celoti izpolnjen prvi in drugi del vprašalnika: 475 </a:t>
            </a:r>
            <a:r>
              <a:rPr lang="sl-SI" sz="2000" dirty="0" smtClean="0"/>
              <a:t>pacientov (70 %)</a:t>
            </a:r>
            <a:endParaRPr lang="sl-SI" sz="2000" dirty="0" smtClean="0"/>
          </a:p>
          <a:p>
            <a:pPr lvl="2"/>
            <a:r>
              <a:rPr lang="sl-SI" sz="1600" b="1" dirty="0" smtClean="0"/>
              <a:t>40 % </a:t>
            </a:r>
            <a:r>
              <a:rPr lang="sl-SI" sz="1600" dirty="0" smtClean="0"/>
              <a:t>pacientov vključenih na osnovi zdravil iz skupine </a:t>
            </a:r>
            <a:r>
              <a:rPr lang="sl-SI" sz="1600" b="1" dirty="0" smtClean="0"/>
              <a:t>zaviralcev </a:t>
            </a:r>
            <a:r>
              <a:rPr lang="sl-SI" sz="1600" b="1" dirty="0" err="1" smtClean="0"/>
              <a:t>angiotenzinske</a:t>
            </a:r>
            <a:r>
              <a:rPr lang="sl-SI" sz="1600" b="1" dirty="0" smtClean="0"/>
              <a:t> </a:t>
            </a:r>
            <a:r>
              <a:rPr lang="sl-SI" sz="1600" b="1" dirty="0" err="1" smtClean="0"/>
              <a:t>konvertaze</a:t>
            </a:r>
            <a:r>
              <a:rPr lang="sl-SI" sz="1600" b="1" dirty="0" smtClean="0"/>
              <a:t> </a:t>
            </a:r>
          </a:p>
          <a:p>
            <a:pPr lvl="2"/>
            <a:endParaRPr lang="sl-SI" sz="800" b="1" dirty="0" smtClean="0"/>
          </a:p>
          <a:p>
            <a:pPr lvl="2"/>
            <a:r>
              <a:rPr lang="sl-SI" sz="1600" b="1" dirty="0" smtClean="0"/>
              <a:t>23 % </a:t>
            </a:r>
            <a:r>
              <a:rPr lang="sl-SI" sz="1600" dirty="0" smtClean="0"/>
              <a:t>pacientov </a:t>
            </a:r>
            <a:r>
              <a:rPr lang="sl-SI" sz="1600" dirty="0" smtClean="0"/>
              <a:t>vključenih </a:t>
            </a:r>
            <a:r>
              <a:rPr lang="sl-SI" sz="1600" dirty="0" smtClean="0"/>
              <a:t>na osnovi </a:t>
            </a:r>
            <a:r>
              <a:rPr lang="sl-SI" sz="1600" b="1" dirty="0" smtClean="0"/>
              <a:t>zaviralcev protonske črpalke  </a:t>
            </a:r>
          </a:p>
          <a:p>
            <a:pPr lvl="2"/>
            <a:endParaRPr lang="sl-SI" sz="800" b="1" dirty="0" smtClean="0"/>
          </a:p>
          <a:p>
            <a:pPr lvl="2"/>
            <a:r>
              <a:rPr lang="sl-SI" sz="1600" b="1" dirty="0" smtClean="0"/>
              <a:t>32 %</a:t>
            </a:r>
            <a:r>
              <a:rPr lang="sl-SI" sz="1600" dirty="0" smtClean="0"/>
              <a:t> pacientov vključenih na osnovi </a:t>
            </a:r>
            <a:r>
              <a:rPr lang="sl-SI" sz="1600" b="1" dirty="0" smtClean="0"/>
              <a:t>zdravil </a:t>
            </a:r>
            <a:r>
              <a:rPr lang="sl-SI" sz="1600" b="1" dirty="0" smtClean="0"/>
              <a:t>za </a:t>
            </a:r>
            <a:r>
              <a:rPr lang="sl-SI" sz="1600" b="1" dirty="0" smtClean="0"/>
              <a:t>zniževanj</a:t>
            </a:r>
            <a:r>
              <a:rPr lang="sl-SI" sz="1600" b="1" dirty="0" smtClean="0"/>
              <a:t>e</a:t>
            </a:r>
            <a:r>
              <a:rPr lang="sl-SI" sz="1600" b="1" dirty="0" smtClean="0"/>
              <a:t> </a:t>
            </a:r>
            <a:r>
              <a:rPr lang="sl-SI" sz="1600" b="1" dirty="0" smtClean="0"/>
              <a:t>ravni serumskih lipidov</a:t>
            </a:r>
            <a:endParaRPr lang="sl-SI" sz="1600" dirty="0" smtClean="0"/>
          </a:p>
          <a:p>
            <a:endParaRPr lang="sl-SI" sz="2400" dirty="0" smtClean="0"/>
          </a:p>
          <a:p>
            <a:pPr lvl="2"/>
            <a:endParaRPr lang="sl-SI" sz="1800" dirty="0" smtClean="0"/>
          </a:p>
          <a:p>
            <a:pPr lvl="2"/>
            <a:endParaRPr lang="sl-SI" sz="1800" dirty="0" smtClean="0"/>
          </a:p>
          <a:p>
            <a:endParaRPr lang="pl-PL" sz="2400" dirty="0" smtClean="0"/>
          </a:p>
          <a:p>
            <a:endParaRPr lang="sl-SI" sz="2400" dirty="0" smtClean="0"/>
          </a:p>
          <a:p>
            <a:endParaRPr lang="sl-SI" sz="2400" dirty="0" smtClean="0"/>
          </a:p>
          <a:p>
            <a:endParaRPr lang="sl-SI" sz="2400" dirty="0" smtClean="0"/>
          </a:p>
          <a:p>
            <a:endParaRPr lang="sl-SI" sz="2400" dirty="0" smtClean="0"/>
          </a:p>
          <a:p>
            <a:endParaRPr lang="sl-SI" sz="2400" dirty="0" smtClean="0"/>
          </a:p>
          <a:p>
            <a:endParaRPr lang="sl-SI" sz="2400" dirty="0" smtClean="0"/>
          </a:p>
          <a:p>
            <a:endParaRPr lang="sl-SI" sz="2400" dirty="0" smtClean="0"/>
          </a:p>
          <a:p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122723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solidFill>
                  <a:schemeClr val="tx1"/>
                </a:solidFill>
              </a:rPr>
              <a:t>Razumevanje</a:t>
            </a:r>
            <a:endParaRPr lang="sl-SI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6738" y="1752600"/>
            <a:ext cx="8397750" cy="4267200"/>
          </a:xfrm>
        </p:spPr>
        <p:txBody>
          <a:bodyPr/>
          <a:lstStyle/>
          <a:p>
            <a:endParaRPr lang="sl-SI" dirty="0"/>
          </a:p>
          <a:p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endParaRPr lang="sl-SI" dirty="0" smtClean="0"/>
          </a:p>
          <a:p>
            <a:pPr marL="0" indent="0">
              <a:buNone/>
            </a:pPr>
            <a:endParaRPr lang="sl-SI" dirty="0"/>
          </a:p>
        </p:txBody>
      </p:sp>
      <p:sp>
        <p:nvSpPr>
          <p:cNvPr id="5" name="TextBox 4"/>
          <p:cNvSpPr txBox="1"/>
          <p:nvPr/>
        </p:nvSpPr>
        <p:spPr>
          <a:xfrm>
            <a:off x="6732240" y="4077072"/>
            <a:ext cx="19442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b="1" dirty="0" smtClean="0">
                <a:latin typeface="+mn-lt"/>
                <a:cs typeface="Times New Roman" pitchFamily="18" charset="0"/>
              </a:rPr>
              <a:t>Opomba: </a:t>
            </a:r>
            <a:r>
              <a:rPr lang="sl-SI" sz="1600" dirty="0" smtClean="0">
                <a:latin typeface="+mn-lt"/>
                <a:cs typeface="Times New Roman" pitchFamily="18" charset="0"/>
              </a:rPr>
              <a:t>Raziskava </a:t>
            </a:r>
            <a:r>
              <a:rPr lang="sl-SI" sz="1600" dirty="0">
                <a:latin typeface="+mn-lt"/>
                <a:cs typeface="Times New Roman" pitchFamily="18" charset="0"/>
              </a:rPr>
              <a:t>izvedena v </a:t>
            </a:r>
            <a:r>
              <a:rPr lang="sl-SI" sz="1600" dirty="0" smtClean="0">
                <a:latin typeface="+mn-lt"/>
                <a:cs typeface="Times New Roman" pitchFamily="18" charset="0"/>
              </a:rPr>
              <a:t>lekarni - </a:t>
            </a:r>
            <a:r>
              <a:rPr lang="sl-SI" sz="1600" dirty="0" smtClean="0">
                <a:latin typeface="+mn-lt"/>
                <a:cs typeface="Times New Roman" pitchFamily="18" charset="0"/>
              </a:rPr>
              <a:t>možna </a:t>
            </a:r>
            <a:r>
              <a:rPr lang="sl-SI" sz="1600" dirty="0" err="1" smtClean="0">
                <a:latin typeface="+mn-lt"/>
                <a:cs typeface="Times New Roman" pitchFamily="18" charset="0"/>
              </a:rPr>
              <a:t>pristranost</a:t>
            </a:r>
            <a:r>
              <a:rPr lang="sl-SI" sz="1600" dirty="0" smtClean="0">
                <a:latin typeface="+mn-lt"/>
                <a:cs typeface="Times New Roman" pitchFamily="18" charset="0"/>
              </a:rPr>
              <a:t> pri podajanju odgovorov s strani pacientov.</a:t>
            </a:r>
            <a:endParaRPr lang="sl-SI" sz="1600" dirty="0">
              <a:latin typeface="+mn-lt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5991225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4735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Razumevanje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6738" y="1340768"/>
            <a:ext cx="8001000" cy="4752528"/>
          </a:xfrm>
        </p:spPr>
        <p:txBody>
          <a:bodyPr/>
          <a:lstStyle/>
          <a:p>
            <a:r>
              <a:rPr lang="sl-SI" sz="2000" dirty="0" smtClean="0"/>
              <a:t>Zelo dobro:</a:t>
            </a:r>
          </a:p>
          <a:p>
            <a:pPr marL="866775" lvl="2" indent="-469900"/>
            <a:r>
              <a:rPr lang="sl-SI" sz="1600" dirty="0"/>
              <a:t>Za zdravila moram </a:t>
            </a:r>
            <a:r>
              <a:rPr lang="sl-SI" sz="1600" dirty="0">
                <a:solidFill>
                  <a:schemeClr val="accent6"/>
                </a:solidFill>
              </a:rPr>
              <a:t>doplačati</a:t>
            </a:r>
            <a:r>
              <a:rPr lang="sl-SI" sz="1600" dirty="0"/>
              <a:t> v primeru, da je njihova cena višja od cene referenčnega zdravila (običajno najcenejšega zdravila) znotraj terapevtske skupine. </a:t>
            </a:r>
            <a:r>
              <a:rPr lang="sl-SI" sz="1600" dirty="0" smtClean="0"/>
              <a:t>(73 </a:t>
            </a:r>
            <a:r>
              <a:rPr lang="sl-SI" sz="1600" dirty="0"/>
              <a:t>% pacientov) </a:t>
            </a:r>
            <a:endParaRPr lang="sl-SI" sz="1600" dirty="0" smtClean="0"/>
          </a:p>
          <a:p>
            <a:pPr marL="866775" lvl="2" indent="-469900"/>
            <a:endParaRPr lang="sl-SI" sz="1000" dirty="0"/>
          </a:p>
          <a:p>
            <a:r>
              <a:rPr lang="sl-SI" sz="2000" dirty="0" smtClean="0"/>
              <a:t>Srednje dobro:</a:t>
            </a:r>
          </a:p>
          <a:p>
            <a:pPr lvl="1"/>
            <a:r>
              <a:rPr lang="sl-SI" sz="1600" dirty="0"/>
              <a:t>Sistem terapevtskih skupin </a:t>
            </a:r>
            <a:r>
              <a:rPr lang="sl-SI" sz="1600" dirty="0" smtClean="0"/>
              <a:t>zdravil predstavlja </a:t>
            </a:r>
            <a:r>
              <a:rPr lang="sl-SI" sz="1600" dirty="0">
                <a:solidFill>
                  <a:schemeClr val="accent6"/>
                </a:solidFill>
              </a:rPr>
              <a:t>ukrep za zmanjševanje stroškov </a:t>
            </a:r>
            <a:r>
              <a:rPr lang="sl-SI" sz="1600" dirty="0"/>
              <a:t>za zdravila</a:t>
            </a:r>
            <a:r>
              <a:rPr lang="sl-SI" sz="1600" dirty="0" smtClean="0"/>
              <a:t>.</a:t>
            </a:r>
            <a:r>
              <a:rPr lang="sl-SI" sz="1600" dirty="0"/>
              <a:t> </a:t>
            </a:r>
            <a:r>
              <a:rPr lang="sl-SI" sz="1600" dirty="0" smtClean="0"/>
              <a:t>(</a:t>
            </a:r>
            <a:r>
              <a:rPr lang="sl-SI" sz="1600" dirty="0" smtClean="0"/>
              <a:t>58 </a:t>
            </a:r>
            <a:r>
              <a:rPr lang="sl-SI" sz="1600" dirty="0"/>
              <a:t>% pacientov) </a:t>
            </a:r>
          </a:p>
          <a:p>
            <a:pPr lvl="1"/>
            <a:r>
              <a:rPr lang="sl-SI" sz="1600" dirty="0" smtClean="0"/>
              <a:t>Sistem </a:t>
            </a:r>
            <a:r>
              <a:rPr lang="sl-SI" sz="1600" dirty="0"/>
              <a:t>terapevtskih skupin zdravil predvideva, da je skladno s spremembami cen zdravil, za isto zdravilo </a:t>
            </a:r>
            <a:r>
              <a:rPr lang="sl-SI" sz="1600" dirty="0">
                <a:solidFill>
                  <a:schemeClr val="accent6"/>
                </a:solidFill>
              </a:rPr>
              <a:t>včasih potrebno doplačilo, drugič pa ne</a:t>
            </a:r>
            <a:r>
              <a:rPr lang="sl-SI" sz="1600" dirty="0" smtClean="0"/>
              <a:t>.</a:t>
            </a:r>
            <a:r>
              <a:rPr lang="sl-SI" sz="1600" dirty="0"/>
              <a:t> </a:t>
            </a:r>
            <a:r>
              <a:rPr lang="sl-SI" sz="1600" dirty="0" smtClean="0"/>
              <a:t>(49 </a:t>
            </a:r>
            <a:r>
              <a:rPr lang="sl-SI" sz="1600" dirty="0"/>
              <a:t>% pacientov) </a:t>
            </a:r>
            <a:endParaRPr lang="sl-SI" sz="1600" dirty="0" smtClean="0"/>
          </a:p>
          <a:p>
            <a:pPr lvl="1"/>
            <a:r>
              <a:rPr lang="sl-SI" sz="1600" dirty="0"/>
              <a:t>Kljub uvedbi sistema terapevtskih </a:t>
            </a:r>
            <a:r>
              <a:rPr lang="sl-SI" sz="1600" dirty="0" smtClean="0"/>
              <a:t>skupin zdravil </a:t>
            </a:r>
            <a:r>
              <a:rPr lang="sl-SI" sz="1600" dirty="0"/>
              <a:t>lahko </a:t>
            </a:r>
            <a:r>
              <a:rPr lang="sl-SI" sz="1600" dirty="0">
                <a:solidFill>
                  <a:schemeClr val="accent6"/>
                </a:solidFill>
              </a:rPr>
              <a:t>vedno dobim drugo, primerljivo zdravilo brez doplačila</a:t>
            </a:r>
            <a:r>
              <a:rPr lang="sl-SI" sz="1600" dirty="0"/>
              <a:t>. (45 % pacientov) </a:t>
            </a:r>
          </a:p>
          <a:p>
            <a:pPr lvl="1"/>
            <a:endParaRPr lang="sl-SI" sz="1000" dirty="0"/>
          </a:p>
          <a:p>
            <a:r>
              <a:rPr lang="sl-SI" sz="2000" dirty="0" smtClean="0"/>
              <a:t>Slabo: </a:t>
            </a:r>
          </a:p>
          <a:p>
            <a:pPr lvl="1"/>
            <a:r>
              <a:rPr lang="sl-SI" sz="1600" dirty="0" smtClean="0"/>
              <a:t>V </a:t>
            </a:r>
            <a:r>
              <a:rPr lang="sl-SI" sz="1600" dirty="0"/>
              <a:t>primeru </a:t>
            </a:r>
            <a:r>
              <a:rPr lang="sl-SI" sz="1600" dirty="0">
                <a:solidFill>
                  <a:schemeClr val="accent6"/>
                </a:solidFill>
              </a:rPr>
              <a:t>posebnih zdravstvenih razlogov</a:t>
            </a:r>
            <a:r>
              <a:rPr lang="sl-SI" sz="1600" dirty="0"/>
              <a:t>, ki jih opredeli zdravnik, lahko dobim </a:t>
            </a:r>
            <a:r>
              <a:rPr lang="sl-SI" sz="1600" dirty="0">
                <a:solidFill>
                  <a:schemeClr val="accent6"/>
                </a:solidFill>
              </a:rPr>
              <a:t>brez doplačila</a:t>
            </a:r>
            <a:r>
              <a:rPr lang="sl-SI" sz="1600" dirty="0"/>
              <a:t> tudi zdravilo, ki ga je običajno potrebno doplačati</a:t>
            </a:r>
            <a:r>
              <a:rPr lang="sl-SI" sz="1600" dirty="0" smtClean="0"/>
              <a:t>.</a:t>
            </a:r>
            <a:r>
              <a:rPr lang="sl-SI" sz="1600" dirty="0"/>
              <a:t> </a:t>
            </a:r>
            <a:r>
              <a:rPr lang="sl-SI" sz="1600" dirty="0" smtClean="0"/>
              <a:t>(34 </a:t>
            </a:r>
            <a:r>
              <a:rPr lang="sl-SI" sz="1600" dirty="0"/>
              <a:t>% pacientov) </a:t>
            </a:r>
            <a:endParaRPr lang="sl-SI" sz="1600" dirty="0" smtClean="0"/>
          </a:p>
          <a:p>
            <a:pPr lvl="1"/>
            <a:r>
              <a:rPr lang="sl-SI" sz="1600" dirty="0"/>
              <a:t>Če v lekarni za zdravilo iz terapevtske skupine zdravil ne želim doplačati, mi </a:t>
            </a:r>
            <a:r>
              <a:rPr lang="sl-SI" sz="1600" dirty="0" smtClean="0">
                <a:solidFill>
                  <a:schemeClr val="accent6"/>
                </a:solidFill>
              </a:rPr>
              <a:t>farmacevt </a:t>
            </a:r>
            <a:r>
              <a:rPr lang="sl-SI" sz="1600" dirty="0">
                <a:solidFill>
                  <a:schemeClr val="accent6"/>
                </a:solidFill>
              </a:rPr>
              <a:t>v lekarni le-tega </a:t>
            </a:r>
            <a:r>
              <a:rPr lang="sl-SI" sz="1600" dirty="0" smtClean="0">
                <a:solidFill>
                  <a:schemeClr val="accent6"/>
                </a:solidFill>
              </a:rPr>
              <a:t>ne more zamenjati</a:t>
            </a:r>
            <a:r>
              <a:rPr lang="sl-SI" sz="1600" dirty="0" smtClean="0"/>
              <a:t>. </a:t>
            </a:r>
            <a:r>
              <a:rPr lang="sl-SI" sz="1600" dirty="0"/>
              <a:t>(29 % pacientov) </a:t>
            </a:r>
          </a:p>
          <a:p>
            <a:pPr lvl="1"/>
            <a:endParaRPr lang="sl-SI" sz="1600" dirty="0"/>
          </a:p>
          <a:p>
            <a:endParaRPr lang="sl-SI" sz="2000" dirty="0" smtClean="0"/>
          </a:p>
          <a:p>
            <a:pPr lvl="2"/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256080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Razumevanje</a:t>
            </a:r>
            <a:endParaRPr lang="sl-SI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5447809"/>
              </p:ext>
            </p:extLst>
          </p:nvPr>
        </p:nvGraphicFramePr>
        <p:xfrm>
          <a:off x="539552" y="5013176"/>
          <a:ext cx="8208912" cy="172532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104456"/>
                <a:gridCol w="4104456"/>
              </a:tblGrid>
              <a:tr h="414689">
                <a:tc>
                  <a:txBody>
                    <a:bodyPr/>
                    <a:lstStyle/>
                    <a:p>
                      <a:r>
                        <a:rPr lang="sl-SI" sz="1600" dirty="0" smtClean="0">
                          <a:latin typeface="+mj-lt"/>
                        </a:rPr>
                        <a:t>Boljše razumevanje</a:t>
                      </a:r>
                      <a:endParaRPr lang="sl-SI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600" dirty="0" smtClean="0">
                          <a:latin typeface="+mj-lt"/>
                        </a:rPr>
                        <a:t>Slabše</a:t>
                      </a:r>
                      <a:r>
                        <a:rPr lang="sl-SI" sz="1600" baseline="0" dirty="0" smtClean="0">
                          <a:latin typeface="+mj-lt"/>
                        </a:rPr>
                        <a:t> razumevanje</a:t>
                      </a:r>
                      <a:endParaRPr lang="sl-SI" sz="1600" dirty="0">
                        <a:latin typeface="+mj-lt"/>
                      </a:endParaRPr>
                    </a:p>
                  </a:txBody>
                  <a:tcPr/>
                </a:tc>
              </a:tr>
              <a:tr h="305391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sl-SI" sz="1600" baseline="0" dirty="0" smtClean="0">
                          <a:latin typeface="+mj-lt"/>
                        </a:rPr>
                        <a:t>zaposleni pacienti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sl-SI" sz="1600" baseline="0" dirty="0" smtClean="0">
                          <a:latin typeface="+mj-lt"/>
                        </a:rPr>
                        <a:t>pacienti, ki so podali višjo samooceno informiranosti o sistemu </a:t>
                      </a:r>
                      <a:r>
                        <a:rPr lang="sl-SI" sz="1600" baseline="0" dirty="0" smtClean="0">
                          <a:latin typeface="+mj-lt"/>
                        </a:rPr>
                        <a:t>terapevtskih skupin zdravil</a:t>
                      </a:r>
                      <a:endParaRPr lang="sl-SI" sz="1600" baseline="0" dirty="0" smtClean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sl-SI" sz="1600" dirty="0" smtClean="0">
                          <a:latin typeface="+mj-lt"/>
                        </a:rPr>
                        <a:t>starejši</a:t>
                      </a:r>
                      <a:r>
                        <a:rPr lang="sl-SI" sz="1600" baseline="0" dirty="0" smtClean="0">
                          <a:latin typeface="+mj-lt"/>
                        </a:rPr>
                        <a:t> pacienti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sl-SI" sz="1600" dirty="0" smtClean="0">
                          <a:latin typeface="+mj-lt"/>
                        </a:rPr>
                        <a:t>slabše splošno zdravstveno stanje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sl-SI" sz="1600" dirty="0" smtClean="0">
                          <a:latin typeface="+mj-lt"/>
                        </a:rPr>
                        <a:t>nižja stopnja dokončane izobrazbe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sl-SI" sz="1600" dirty="0" smtClean="0">
                          <a:latin typeface="+mj-lt"/>
                        </a:rPr>
                        <a:t>upokojenci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sl-SI" sz="1600" dirty="0" smtClean="0">
                          <a:latin typeface="+mj-lt"/>
                        </a:rPr>
                        <a:t>nižji mesečni neto</a:t>
                      </a:r>
                      <a:r>
                        <a:rPr lang="sl-SI" sz="1600" baseline="0" dirty="0" smtClean="0">
                          <a:latin typeface="+mj-lt"/>
                        </a:rPr>
                        <a:t> dohodek</a:t>
                      </a:r>
                      <a:endParaRPr lang="sl-SI" sz="1600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8"/>
          <a:stretch/>
        </p:blipFill>
        <p:spPr bwMode="auto">
          <a:xfrm>
            <a:off x="2339752" y="1268760"/>
            <a:ext cx="4781223" cy="369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4662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solidFill>
                  <a:srgbClr val="000000"/>
                </a:solidFill>
              </a:rPr>
              <a:t>Odnos: Upravljanje z javnimi financami</a:t>
            </a:r>
            <a:endParaRPr lang="sl-SI" dirty="0"/>
          </a:p>
        </p:txBody>
      </p:sp>
      <p:sp>
        <p:nvSpPr>
          <p:cNvPr id="11" name="TextBox 10"/>
          <p:cNvSpPr txBox="1"/>
          <p:nvPr/>
        </p:nvSpPr>
        <p:spPr>
          <a:xfrm>
            <a:off x="424266" y="4869160"/>
            <a:ext cx="4147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b="1" dirty="0" smtClean="0">
                <a:latin typeface="+mj-lt"/>
              </a:rPr>
              <a:t> strinjanje: </a:t>
            </a:r>
            <a:r>
              <a:rPr lang="sl-SI" sz="1600" dirty="0" smtClean="0">
                <a:latin typeface="+mj-lt"/>
              </a:rPr>
              <a:t>pacienti </a:t>
            </a:r>
            <a:r>
              <a:rPr lang="sl-SI" sz="1600" dirty="0" smtClean="0">
                <a:solidFill>
                  <a:schemeClr val="accent6"/>
                </a:solidFill>
                <a:latin typeface="+mj-lt"/>
              </a:rPr>
              <a:t>z višjim mesečnim neto dohodkom.</a:t>
            </a:r>
            <a:endParaRPr lang="sl-SI" sz="1600" dirty="0">
              <a:solidFill>
                <a:schemeClr val="accent6"/>
              </a:solidFill>
              <a:latin typeface="+mj-lt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96829"/>
            <a:ext cx="158750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66" b="5305"/>
          <a:stretch/>
        </p:blipFill>
        <p:spPr bwMode="auto">
          <a:xfrm>
            <a:off x="105892" y="1363671"/>
            <a:ext cx="4500000" cy="3289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558104"/>
            <a:ext cx="4501843" cy="360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688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Odnos: Koristi sistema TSZ</a:t>
            </a:r>
            <a:endParaRPr lang="sl-SI" dirty="0">
              <a:solidFill>
                <a:schemeClr val="tx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860032" y="5733256"/>
            <a:ext cx="4147734" cy="835681"/>
            <a:chOff x="4817861" y="5733256"/>
            <a:chExt cx="4147734" cy="835681"/>
          </a:xfrm>
        </p:grpSpPr>
        <p:sp>
          <p:nvSpPr>
            <p:cNvPr id="2" name="TextBox 1"/>
            <p:cNvSpPr txBox="1"/>
            <p:nvPr/>
          </p:nvSpPr>
          <p:spPr>
            <a:xfrm>
              <a:off x="4817861" y="5737940"/>
              <a:ext cx="4147734" cy="83099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sl-SI" sz="1600" b="1" dirty="0" smtClean="0">
                  <a:latin typeface="+mj-lt"/>
                </a:rPr>
                <a:t> strinjanje: </a:t>
              </a:r>
              <a:r>
                <a:rPr lang="sl-SI" sz="1600" dirty="0" smtClean="0">
                  <a:solidFill>
                    <a:schemeClr val="accent6"/>
                  </a:solidFill>
                  <a:latin typeface="+mj-lt"/>
                </a:rPr>
                <a:t>starejši</a:t>
              </a:r>
              <a:r>
                <a:rPr lang="sl-SI" sz="1600" dirty="0" smtClean="0">
                  <a:latin typeface="+mj-lt"/>
                </a:rPr>
                <a:t> pacienti, pacienti s </a:t>
              </a:r>
              <a:r>
                <a:rPr lang="sl-SI" sz="1600" dirty="0" smtClean="0">
                  <a:solidFill>
                    <a:schemeClr val="accent6"/>
                  </a:solidFill>
                  <a:latin typeface="+mj-lt"/>
                </a:rPr>
                <a:t>slabšim zdravstvenim stanjem</a:t>
              </a:r>
              <a:r>
                <a:rPr lang="sl-SI" sz="1600" dirty="0" smtClean="0">
                  <a:latin typeface="+mj-lt"/>
                </a:rPr>
                <a:t> in </a:t>
              </a:r>
              <a:r>
                <a:rPr lang="sl-SI" sz="1600" dirty="0" smtClean="0">
                  <a:solidFill>
                    <a:schemeClr val="accent6"/>
                  </a:solidFill>
                  <a:latin typeface="+mj-lt"/>
                </a:rPr>
                <a:t>nižjo stopnjo dokončane izobrazbe.</a:t>
              </a:r>
              <a:endParaRPr lang="sl-SI" sz="1600" dirty="0">
                <a:solidFill>
                  <a:schemeClr val="accent6"/>
                </a:solidFill>
                <a:latin typeface="+mj-lt"/>
              </a:endParaRPr>
            </a:p>
          </p:txBody>
        </p:sp>
        <p:cxnSp>
          <p:nvCxnSpPr>
            <p:cNvPr id="5" name="Straight Arrow Connector 4"/>
            <p:cNvCxnSpPr/>
            <p:nvPr/>
          </p:nvCxnSpPr>
          <p:spPr bwMode="auto">
            <a:xfrm flipV="1">
              <a:off x="4860032" y="5733256"/>
              <a:ext cx="0" cy="276167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340768"/>
            <a:ext cx="4501843" cy="360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" b="5428"/>
          <a:stretch/>
        </p:blipFill>
        <p:spPr bwMode="auto">
          <a:xfrm>
            <a:off x="4537339" y="2276872"/>
            <a:ext cx="4482081" cy="3411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427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Fa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Custom 1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ova 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ova 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FFa</Template>
  <TotalTime>23725</TotalTime>
  <Words>2829</Words>
  <Application>Microsoft Office PowerPoint</Application>
  <PresentationFormat>On-screen Show (4:3)</PresentationFormat>
  <Paragraphs>230</Paragraphs>
  <Slides>16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FFa</vt:lpstr>
      <vt:lpstr>Raziskava razumevanja in odnosa pacientov do sistema terapevtskih skupin zdravil</vt:lpstr>
      <vt:lpstr>Namen raziskave</vt:lpstr>
      <vt:lpstr>Potek raziskave</vt:lpstr>
      <vt:lpstr>Potek raziskave</vt:lpstr>
      <vt:lpstr>Razumevanje</vt:lpstr>
      <vt:lpstr>Razumevanje</vt:lpstr>
      <vt:lpstr>Razumevanje</vt:lpstr>
      <vt:lpstr>Odnos: Upravljanje z javnimi financami</vt:lpstr>
      <vt:lpstr>Odnos: Koristi sistema TSZ</vt:lpstr>
      <vt:lpstr>Odnos: Izzivi sistema TSZ</vt:lpstr>
      <vt:lpstr>Odnos: Informiranost</vt:lpstr>
      <vt:lpstr>Dejanska doplačila za zdravila</vt:lpstr>
      <vt:lpstr>Dejanska doplačila za zdravila</vt:lpstr>
      <vt:lpstr>Pripravljenost za doplačilo</vt:lpstr>
      <vt:lpstr>Pripravljenost za doplačilo</vt:lpstr>
      <vt:lpstr>Ključna sporočila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Statistična množica</dc:title>
  <dc:creator>Janžič, Andrej</dc:creator>
  <cp:lastModifiedBy>Marđetko, Nika</cp:lastModifiedBy>
  <cp:revision>867</cp:revision>
  <cp:lastPrinted>2014-10-20T12:04:33Z</cp:lastPrinted>
  <dcterms:created xsi:type="dcterms:W3CDTF">2004-11-08T08:50:36Z</dcterms:created>
  <dcterms:modified xsi:type="dcterms:W3CDTF">2014-10-20T14:32:23Z</dcterms:modified>
</cp:coreProperties>
</file>